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01" r:id="rId3"/>
    <p:sldId id="257" r:id="rId4"/>
    <p:sldId id="279" r:id="rId5"/>
    <p:sldId id="266" r:id="rId6"/>
    <p:sldId id="259" r:id="rId7"/>
    <p:sldId id="268" r:id="rId8"/>
    <p:sldId id="267" r:id="rId9"/>
    <p:sldId id="270" r:id="rId10"/>
    <p:sldId id="303" r:id="rId11"/>
    <p:sldId id="286" r:id="rId12"/>
    <p:sldId id="280" r:id="rId13"/>
    <p:sldId id="281" r:id="rId14"/>
    <p:sldId id="309" r:id="rId15"/>
    <p:sldId id="304" r:id="rId16"/>
    <p:sldId id="306" r:id="rId17"/>
    <p:sldId id="300" r:id="rId18"/>
    <p:sldId id="277" r:id="rId1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255" autoAdjust="0"/>
  </p:normalViewPr>
  <p:slideViewPr>
    <p:cSldViewPr snapToGrid="0">
      <p:cViewPr varScale="1">
        <p:scale>
          <a:sx n="66" d="100"/>
          <a:sy n="66" d="100"/>
        </p:scale>
        <p:origin x="756" y="78"/>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BDCE333-9D1E-499E-919B-F5F38C67B552}" type="datetimeFigureOut">
              <a:rPr lang="en-ZA" smtClean="0"/>
              <a:t>2019/05/20</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F08A49A-3C7E-47DC-B360-E4AA33A2B8E9}" type="slidenum">
              <a:rPr lang="en-ZA" smtClean="0"/>
              <a:t>‹#›</a:t>
            </a:fld>
            <a:endParaRPr lang="en-ZA"/>
          </a:p>
        </p:txBody>
      </p:sp>
    </p:spTree>
    <p:extLst>
      <p:ext uri="{BB962C8B-B14F-4D97-AF65-F5344CB8AC3E}">
        <p14:creationId xmlns:p14="http://schemas.microsoft.com/office/powerpoint/2010/main" val="23127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a:t>
            </a:fld>
            <a:endParaRPr lang="en-ZA"/>
          </a:p>
        </p:txBody>
      </p:sp>
    </p:spTree>
    <p:extLst>
      <p:ext uri="{BB962C8B-B14F-4D97-AF65-F5344CB8AC3E}">
        <p14:creationId xmlns:p14="http://schemas.microsoft.com/office/powerpoint/2010/main" val="1052738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F08A49A-3C7E-47DC-B360-E4AA33A2B8E9}" type="slidenum">
              <a:rPr lang="en-ZA" smtClean="0"/>
              <a:t>10</a:t>
            </a:fld>
            <a:endParaRPr lang="en-ZA"/>
          </a:p>
        </p:txBody>
      </p:sp>
    </p:spTree>
    <p:extLst>
      <p:ext uri="{BB962C8B-B14F-4D97-AF65-F5344CB8AC3E}">
        <p14:creationId xmlns:p14="http://schemas.microsoft.com/office/powerpoint/2010/main" val="554240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Teachers’ qualifications was another input that was assessed to determine efficiency in the delivery of the curriculum. </a:t>
            </a:r>
          </a:p>
          <a:p>
            <a:r>
              <a:rPr lang="en-ZA" sz="1200" kern="1200" dirty="0" err="1" smtClean="0">
                <a:solidFill>
                  <a:schemeClr val="tx1"/>
                </a:solidFill>
                <a:effectLst/>
                <a:latin typeface="+mn-lt"/>
                <a:ea typeface="+mn-ea"/>
                <a:cs typeface="+mn-cs"/>
              </a:rPr>
              <a:t>Kweneng</a:t>
            </a:r>
            <a:r>
              <a:rPr lang="en-ZA" sz="1200" kern="1200" dirty="0" smtClean="0">
                <a:solidFill>
                  <a:schemeClr val="tx1"/>
                </a:solidFill>
                <a:effectLst/>
                <a:latin typeface="+mn-lt"/>
                <a:ea typeface="+mn-ea"/>
                <a:cs typeface="+mn-cs"/>
              </a:rPr>
              <a:t>, </a:t>
            </a:r>
            <a:r>
              <a:rPr lang="en-ZA" sz="1200" kern="1200" dirty="0" err="1" smtClean="0">
                <a:solidFill>
                  <a:schemeClr val="tx1"/>
                </a:solidFill>
                <a:effectLst/>
                <a:latin typeface="+mn-lt"/>
                <a:ea typeface="+mn-ea"/>
                <a:cs typeface="+mn-cs"/>
              </a:rPr>
              <a:t>Chobe</a:t>
            </a:r>
            <a:r>
              <a:rPr lang="en-ZA" sz="1200" kern="1200" dirty="0" smtClean="0">
                <a:solidFill>
                  <a:schemeClr val="tx1"/>
                </a:solidFill>
                <a:effectLst/>
                <a:latin typeface="+mn-lt"/>
                <a:ea typeface="+mn-ea"/>
                <a:cs typeface="+mn-cs"/>
              </a:rPr>
              <a:t> and </a:t>
            </a:r>
            <a:r>
              <a:rPr lang="en-ZA" sz="1200" kern="1200" dirty="0" err="1" smtClean="0">
                <a:solidFill>
                  <a:schemeClr val="tx1"/>
                </a:solidFill>
                <a:effectLst/>
                <a:latin typeface="+mn-lt"/>
                <a:ea typeface="+mn-ea"/>
                <a:cs typeface="+mn-cs"/>
              </a:rPr>
              <a:t>Gantsi</a:t>
            </a:r>
            <a:r>
              <a:rPr lang="en-ZA" sz="1200" kern="1200" dirty="0" smtClean="0">
                <a:solidFill>
                  <a:schemeClr val="tx1"/>
                </a:solidFill>
                <a:effectLst/>
                <a:latin typeface="+mn-lt"/>
                <a:ea typeface="+mn-ea"/>
                <a:cs typeface="+mn-cs"/>
              </a:rPr>
              <a:t> had 100% qualified teachers with Diploma in Early Childhood Education followed by North West and South at 88.9% and 87.5% respectively, and Central, </a:t>
            </a:r>
            <a:r>
              <a:rPr lang="en-ZA" sz="1200" kern="1200" dirty="0" err="1" smtClean="0">
                <a:solidFill>
                  <a:schemeClr val="tx1"/>
                </a:solidFill>
                <a:effectLst/>
                <a:latin typeface="+mn-lt"/>
                <a:ea typeface="+mn-ea"/>
                <a:cs typeface="+mn-cs"/>
              </a:rPr>
              <a:t>Kgatleng</a:t>
            </a:r>
            <a:r>
              <a:rPr lang="en-ZA" sz="1200" kern="1200" dirty="0" smtClean="0">
                <a:solidFill>
                  <a:schemeClr val="tx1"/>
                </a:solidFill>
                <a:effectLst/>
                <a:latin typeface="+mn-lt"/>
                <a:ea typeface="+mn-ea"/>
                <a:cs typeface="+mn-cs"/>
              </a:rPr>
              <a:t>, North East, South East, and </a:t>
            </a:r>
            <a:r>
              <a:rPr lang="en-ZA" sz="1200" kern="1200" dirty="0" err="1" smtClean="0">
                <a:solidFill>
                  <a:schemeClr val="tx1"/>
                </a:solidFill>
                <a:effectLst/>
                <a:latin typeface="+mn-lt"/>
                <a:ea typeface="+mn-ea"/>
                <a:cs typeface="+mn-cs"/>
              </a:rPr>
              <a:t>Kgalagadi</a:t>
            </a:r>
            <a:r>
              <a:rPr lang="en-ZA" sz="1200" kern="1200" dirty="0" smtClean="0">
                <a:solidFill>
                  <a:schemeClr val="tx1"/>
                </a:solidFill>
                <a:effectLst/>
                <a:latin typeface="+mn-lt"/>
                <a:ea typeface="+mn-ea"/>
                <a:cs typeface="+mn-cs"/>
              </a:rPr>
              <a:t> at 77.8%, 75%, 66.7%, 57.1, and 42.9% respectively. Regions that did not operate at 100% diploma level qualifications had teachers qualified at certificate and degree levels in Early Childhood Education.</a:t>
            </a:r>
          </a:p>
          <a:p>
            <a:r>
              <a:rPr lang="en-ZA" sz="1200" kern="1200" dirty="0" smtClean="0">
                <a:solidFill>
                  <a:schemeClr val="tx1"/>
                </a:solidFill>
                <a:effectLst/>
                <a:latin typeface="+mn-lt"/>
                <a:ea typeface="+mn-ea"/>
                <a:cs typeface="+mn-cs"/>
              </a:rPr>
              <a:t>These results are a clear indication that RCP teachers were well qualified to handle the RCP curriculum. School heads, who are the actual supervisors of these teachers also rated teacher qualifications highly. They mostly rated RC teachers as either qualified, adequately qualified or over qualified  </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11</a:t>
            </a:fld>
            <a:endParaRPr lang="en-ZA"/>
          </a:p>
        </p:txBody>
      </p:sp>
    </p:spTree>
    <p:extLst>
      <p:ext uri="{BB962C8B-B14F-4D97-AF65-F5344CB8AC3E}">
        <p14:creationId xmlns:p14="http://schemas.microsoft.com/office/powerpoint/2010/main" val="3211488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a:t>
            </a:r>
            <a:r>
              <a:rPr lang="en-ZA" baseline="0" dirty="0" smtClean="0"/>
              <a:t> </a:t>
            </a:r>
            <a:r>
              <a:rPr lang="en-ZA" dirty="0" smtClean="0"/>
              <a:t>inputs assessed to determine their adequacy</a:t>
            </a:r>
            <a:r>
              <a:rPr lang="en-ZA" baseline="0" dirty="0" smtClean="0"/>
              <a:t> were the </a:t>
            </a:r>
            <a:r>
              <a:rPr lang="en-ZA" b="1" baseline="0" dirty="0" smtClean="0"/>
              <a:t>Curriculum </a:t>
            </a:r>
            <a:r>
              <a:rPr lang="en-ZA" b="0" baseline="0" dirty="0" smtClean="0"/>
              <a:t>and</a:t>
            </a:r>
            <a:r>
              <a:rPr lang="en-ZA" b="1" baseline="0" dirty="0" smtClean="0"/>
              <a:t> Teachers</a:t>
            </a:r>
            <a:r>
              <a:rPr lang="en-ZA" b="0" baseline="0" dirty="0" smtClean="0"/>
              <a:t>.</a:t>
            </a:r>
            <a:endParaRPr lang="en-ZA" b="0" dirty="0" smtClean="0"/>
          </a:p>
          <a:p>
            <a:r>
              <a:rPr lang="en-ZA" dirty="0" smtClean="0"/>
              <a:t>The curriculum was found to be adequate in terms of skills expected at reception class level. However, level of coverage appears to be highly pitched where the majority of skills and competencies are heavy on the requirement for complex understanding of relationships between concepts.</a:t>
            </a:r>
            <a:r>
              <a:rPr lang="en-ZA" baseline="0" dirty="0" smtClean="0"/>
              <a:t> N</a:t>
            </a:r>
            <a:r>
              <a:rPr lang="en-ZA" dirty="0" smtClean="0"/>
              <a:t>one of the skills and competencies are covered at level 1, which is the introductory or</a:t>
            </a:r>
            <a:r>
              <a:rPr lang="en-ZA" baseline="0" dirty="0" smtClean="0"/>
              <a:t> developmental</a:t>
            </a:r>
            <a:r>
              <a:rPr lang="en-ZA" dirty="0" smtClean="0"/>
              <a:t> level, and only one skill area (Communication) is covered at level 2. </a:t>
            </a:r>
          </a:p>
        </p:txBody>
      </p:sp>
      <p:sp>
        <p:nvSpPr>
          <p:cNvPr id="4" name="Slide Number Placeholder 3"/>
          <p:cNvSpPr>
            <a:spLocks noGrp="1"/>
          </p:cNvSpPr>
          <p:nvPr>
            <p:ph type="sldNum" sz="quarter" idx="10"/>
          </p:nvPr>
        </p:nvSpPr>
        <p:spPr/>
        <p:txBody>
          <a:bodyPr/>
          <a:lstStyle/>
          <a:p>
            <a:fld id="{BF08A49A-3C7E-47DC-B360-E4AA33A2B8E9}" type="slidenum">
              <a:rPr lang="en-ZA" smtClean="0"/>
              <a:t>12</a:t>
            </a:fld>
            <a:endParaRPr lang="en-ZA"/>
          </a:p>
        </p:txBody>
      </p:sp>
    </p:spTree>
    <p:extLst>
      <p:ext uri="{BB962C8B-B14F-4D97-AF65-F5344CB8AC3E}">
        <p14:creationId xmlns:p14="http://schemas.microsoft.com/office/powerpoint/2010/main" val="3498825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lack of coverage of skills and competencies at introductory or foundation level was also captured in interviews.</a:t>
            </a:r>
          </a:p>
          <a:p>
            <a:r>
              <a:rPr lang="en-ZA" dirty="0" smtClean="0"/>
              <a:t>There were references made during interviews which indicated that due to pressure from parents and supervisors, teachers may be pitching the level of the RCP syllabus coverage higher than the expected level of 4 – 5 year olds.</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13</a:t>
            </a:fld>
            <a:endParaRPr lang="en-ZA"/>
          </a:p>
        </p:txBody>
      </p:sp>
    </p:spTree>
    <p:extLst>
      <p:ext uri="{BB962C8B-B14F-4D97-AF65-F5344CB8AC3E}">
        <p14:creationId xmlns:p14="http://schemas.microsoft.com/office/powerpoint/2010/main" val="3907484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F08A49A-3C7E-47DC-B360-E4AA33A2B8E9}" type="slidenum">
              <a:rPr lang="en-ZA" smtClean="0"/>
              <a:t>14</a:t>
            </a:fld>
            <a:endParaRPr lang="en-ZA"/>
          </a:p>
        </p:txBody>
      </p:sp>
    </p:spTree>
    <p:extLst>
      <p:ext uri="{BB962C8B-B14F-4D97-AF65-F5344CB8AC3E}">
        <p14:creationId xmlns:p14="http://schemas.microsoft.com/office/powerpoint/2010/main" val="1981843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 all the classes observed not even a single incident was recorded where the teacher was bothered to check</a:t>
            </a:r>
            <a:r>
              <a:rPr lang="en-ZA" baseline="0" dirty="0" smtClean="0"/>
              <a:t> if pupils were developmentally on track in terms of processes leading to attainment of Performance Targets.</a:t>
            </a:r>
            <a:r>
              <a:rPr lang="en-ZA" dirty="0" smtClean="0"/>
              <a:t> In most cases these</a:t>
            </a:r>
            <a:r>
              <a:rPr lang="en-ZA" baseline="0" dirty="0" smtClean="0"/>
              <a:t> pupils were treated like little adults and told to sit still.</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15</a:t>
            </a:fld>
            <a:endParaRPr lang="en-ZA"/>
          </a:p>
        </p:txBody>
      </p:sp>
    </p:spTree>
    <p:extLst>
      <p:ext uri="{BB962C8B-B14F-4D97-AF65-F5344CB8AC3E}">
        <p14:creationId xmlns:p14="http://schemas.microsoft.com/office/powerpoint/2010/main" val="1347961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It can be concluded that RC teachers are capable of completing the syllabus, thereby assisting learners to grasp various social, psychomotor and cognitive skills.</a:t>
            </a:r>
          </a:p>
          <a:p>
            <a:r>
              <a:rPr lang="en-ZA" sz="1200" kern="1200" dirty="0" smtClean="0">
                <a:solidFill>
                  <a:schemeClr val="tx1"/>
                </a:solidFill>
                <a:effectLst/>
                <a:latin typeface="+mn-lt"/>
                <a:ea typeface="+mn-ea"/>
                <a:cs typeface="+mn-cs"/>
              </a:rPr>
              <a:t>RC teachers are also able to assist learners to be creative and innovative; think critically, solve problems and make decisions as well as being able to learn and work alone or with others.</a:t>
            </a:r>
          </a:p>
          <a:p>
            <a:r>
              <a:rPr lang="en-ZA" dirty="0" smtClean="0"/>
              <a:t>When coupled with the finding that most RC teachers were qualified (with certificates, diploma and bachelor’s degrees in early childhood), it is not surprising that their overall performance is mostly above average an assertion that links quality early learning and development to the educational qualifications of teachers. </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16</a:t>
            </a:fld>
            <a:endParaRPr lang="en-ZA"/>
          </a:p>
        </p:txBody>
      </p:sp>
    </p:spTree>
    <p:extLst>
      <p:ext uri="{BB962C8B-B14F-4D97-AF65-F5344CB8AC3E}">
        <p14:creationId xmlns:p14="http://schemas.microsoft.com/office/powerpoint/2010/main" val="124370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following recommendations are made to address the issues that have been identified under the specific objective of this study. This being to determine amongst others the effectiveness of the programme. </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17</a:t>
            </a:fld>
            <a:endParaRPr lang="en-ZA"/>
          </a:p>
        </p:txBody>
      </p:sp>
    </p:spTree>
    <p:extLst>
      <p:ext uri="{BB962C8B-B14F-4D97-AF65-F5344CB8AC3E}">
        <p14:creationId xmlns:p14="http://schemas.microsoft.com/office/powerpoint/2010/main" val="3515030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F08A49A-3C7E-47DC-B360-E4AA33A2B8E9}" type="slidenum">
              <a:rPr lang="en-ZA" smtClean="0"/>
              <a:t>18</a:t>
            </a:fld>
            <a:endParaRPr lang="en-ZA"/>
          </a:p>
        </p:txBody>
      </p:sp>
    </p:spTree>
    <p:extLst>
      <p:ext uri="{BB962C8B-B14F-4D97-AF65-F5344CB8AC3E}">
        <p14:creationId xmlns:p14="http://schemas.microsoft.com/office/powerpoint/2010/main" val="219442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This presentation is part of</a:t>
            </a:r>
            <a:r>
              <a:rPr lang="en-ZA" baseline="0" dirty="0" smtClean="0"/>
              <a:t> a larger study that was commissioned by UNICEF on Behalf of the MOBE. The contract was awarded to BERA which assembled a team of seven members to conduct the study.</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2</a:t>
            </a:fld>
            <a:endParaRPr lang="en-ZA"/>
          </a:p>
        </p:txBody>
      </p:sp>
    </p:spTree>
    <p:extLst>
      <p:ext uri="{BB962C8B-B14F-4D97-AF65-F5344CB8AC3E}">
        <p14:creationId xmlns:p14="http://schemas.microsoft.com/office/powerpoint/2010/main" val="167588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The purpose of the study was to provide evidence that would</a:t>
            </a:r>
            <a:endParaRPr lang="en-ZA" baseline="0" dirty="0" smtClean="0"/>
          </a:p>
          <a:p>
            <a:r>
              <a:rPr lang="en-ZA" baseline="0" dirty="0" smtClean="0"/>
              <a:t>Provide evidence to </a:t>
            </a:r>
            <a:r>
              <a:rPr lang="en-ZA" sz="1200" kern="1200" dirty="0" smtClean="0">
                <a:solidFill>
                  <a:schemeClr val="tx1"/>
                </a:solidFill>
                <a:effectLst/>
                <a:latin typeface="+mn-lt"/>
                <a:ea typeface="+mn-ea"/>
                <a:cs typeface="+mn-cs"/>
              </a:rPr>
              <a:t>inform quality improvements and the rolling out of the programme to all public schools by 2020.</a:t>
            </a:r>
            <a:endParaRPr lang="en-ZA" sz="1200" kern="1200" baseline="0" dirty="0" smtClean="0">
              <a:solidFill>
                <a:schemeClr val="tx1"/>
              </a:solidFill>
              <a:effectLst/>
              <a:latin typeface="+mn-lt"/>
              <a:ea typeface="+mn-ea"/>
              <a:cs typeface="+mn-cs"/>
            </a:endParaRPr>
          </a:p>
          <a:p>
            <a:r>
              <a:rPr lang="en-ZA" dirty="0" smtClean="0"/>
              <a:t>Amongst the specific objectives of the study was to: </a:t>
            </a:r>
          </a:p>
          <a:p>
            <a:r>
              <a:rPr lang="en-ZA" dirty="0" smtClean="0"/>
              <a:t>1. determine the efficiency in the delivery of the programme, particularly assessing the adequacy of inputs such as curriculum</a:t>
            </a:r>
            <a:r>
              <a:rPr lang="en-ZA" baseline="0" dirty="0" smtClean="0"/>
              <a:t> and teachers, and </a:t>
            </a:r>
          </a:p>
          <a:p>
            <a:r>
              <a:rPr lang="en-ZA" baseline="0" dirty="0" smtClean="0"/>
              <a:t>2. D</a:t>
            </a:r>
            <a:r>
              <a:rPr lang="en-ZA" dirty="0" smtClean="0"/>
              <a:t>etermine amongst others the effectiveness of the programme in</a:t>
            </a:r>
            <a:r>
              <a:rPr lang="en-ZA" baseline="0" dirty="0" smtClean="0"/>
              <a:t> terms of inputs and outputs. And</a:t>
            </a:r>
          </a:p>
          <a:p>
            <a:r>
              <a:rPr lang="en-ZA" baseline="0" dirty="0" smtClean="0"/>
              <a:t>3. Finally to provide recommendations.</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3</a:t>
            </a:fld>
            <a:endParaRPr lang="en-ZA"/>
          </a:p>
        </p:txBody>
      </p:sp>
    </p:spTree>
    <p:extLst>
      <p:ext uri="{BB962C8B-B14F-4D97-AF65-F5344CB8AC3E}">
        <p14:creationId xmlns:p14="http://schemas.microsoft.com/office/powerpoint/2010/main" val="2756942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Literature reviewed from Kenya (</a:t>
            </a:r>
            <a:r>
              <a:rPr lang="en-ZA" dirty="0" err="1" smtClean="0"/>
              <a:t>Mwauraa</a:t>
            </a:r>
            <a:r>
              <a:rPr lang="en-ZA" dirty="0" smtClean="0"/>
              <a:t>, </a:t>
            </a:r>
            <a:r>
              <a:rPr lang="en-ZA" dirty="0" err="1" smtClean="0"/>
              <a:t>Sylvab</a:t>
            </a:r>
            <a:r>
              <a:rPr lang="en-ZA" dirty="0" smtClean="0"/>
              <a:t>, &amp; </a:t>
            </a:r>
            <a:r>
              <a:rPr lang="en-ZA" dirty="0" err="1" smtClean="0"/>
              <a:t>Malmbergb</a:t>
            </a:r>
            <a:r>
              <a:rPr lang="en-ZA" dirty="0" smtClean="0"/>
              <a:t>, 2008),</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South Africa (Atmore, 2013), and</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 Botswana (Maundeni, 2013; </a:t>
            </a:r>
            <a:r>
              <a:rPr lang="en-ZA" dirty="0" err="1" smtClean="0"/>
              <a:t>Tsamaasse</a:t>
            </a:r>
            <a:r>
              <a:rPr lang="en-ZA" dirty="0" smtClean="0"/>
              <a:t>, 2014; Andrews, </a:t>
            </a:r>
            <a:r>
              <a:rPr lang="en-ZA" dirty="0" err="1" smtClean="0"/>
              <a:t>Galeforolwe</a:t>
            </a:r>
            <a:r>
              <a:rPr lang="en-ZA" dirty="0" smtClean="0"/>
              <a:t>, </a:t>
            </a:r>
            <a:r>
              <a:rPr lang="en-ZA" dirty="0" err="1" smtClean="0"/>
              <a:t>Ratsoma</a:t>
            </a:r>
            <a:r>
              <a:rPr lang="en-ZA" dirty="0" smtClean="0"/>
              <a:t> &amp; Evans, 2006; Bose, 2008) revealed that</a:t>
            </a:r>
            <a:r>
              <a:rPr lang="en-ZA" baseline="0" dirty="0" smtClean="0"/>
              <a:t> </a:t>
            </a:r>
            <a:r>
              <a:rPr lang="en-ZA" dirty="0" smtClean="0"/>
              <a:t>provision of ECCE services in any country is more than just a way to conform to international standards but rather a human right. </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ECCE</a:t>
            </a:r>
            <a:r>
              <a:rPr lang="en-ZA" baseline="0" dirty="0" smtClean="0"/>
              <a:t> carries varied names such as pre-school, </a:t>
            </a:r>
            <a:r>
              <a:rPr lang="en-ZA" baseline="0" dirty="0" err="1" smtClean="0"/>
              <a:t>Cretche</a:t>
            </a:r>
            <a:r>
              <a:rPr lang="en-ZA" baseline="0" dirty="0" smtClean="0"/>
              <a:t>, Kindergarten, play group and reception class.</a:t>
            </a:r>
            <a:endParaRPr lang="en-Z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Shift from fragmented ECCE services to an integrated approach in the majority of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Despite much activity in the development of policies related to ECCE in Botswana and in the region, in contrast there has been less activity related to the evaluation of ECCE programmes and policies</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4</a:t>
            </a:fld>
            <a:endParaRPr lang="en-ZA"/>
          </a:p>
        </p:txBody>
      </p:sp>
    </p:spTree>
    <p:extLst>
      <p:ext uri="{BB962C8B-B14F-4D97-AF65-F5344CB8AC3E}">
        <p14:creationId xmlns:p14="http://schemas.microsoft.com/office/powerpoint/2010/main" val="277905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Much of the study relied on evaluative research design based on  a combination the CIPP and the  Provus’s Discrepancy evaluation models </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5</a:t>
            </a:fld>
            <a:endParaRPr lang="en-ZA"/>
          </a:p>
        </p:txBody>
      </p:sp>
    </p:spTree>
    <p:extLst>
      <p:ext uri="{BB962C8B-B14F-4D97-AF65-F5344CB8AC3E}">
        <p14:creationId xmlns:p14="http://schemas.microsoft.com/office/powerpoint/2010/main" val="2073049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However, as stipulated in the TOR the overall objective of the study was to generate evidence of the performance of the RCP in Botswana in terms of its efficiency and effectiveness, including impact on children’s school readiness and performance.</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6</a:t>
            </a:fld>
            <a:endParaRPr lang="en-ZA"/>
          </a:p>
        </p:txBody>
      </p:sp>
    </p:spTree>
    <p:extLst>
      <p:ext uri="{BB962C8B-B14F-4D97-AF65-F5344CB8AC3E}">
        <p14:creationId xmlns:p14="http://schemas.microsoft.com/office/powerpoint/2010/main" val="191962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Kweneng and Central had the number of school at 8 and 19 respectively.</a:t>
            </a:r>
          </a:p>
          <a:p>
            <a:r>
              <a:rPr lang="en-ZA" dirty="0" smtClean="0"/>
              <a:t>For the eight remaining districts, the 10% of the schools was small and so the number was increased to 4. This applied to most of the districts except South which had 6 schools. This explains why we</a:t>
            </a:r>
            <a:r>
              <a:rPr lang="en-ZA" baseline="0" dirty="0" smtClean="0"/>
              <a:t> ended up with 61 sampled schools instead of 54 schools.</a:t>
            </a:r>
          </a:p>
          <a:p>
            <a:r>
              <a:rPr lang="en-ZA" dirty="0" smtClean="0"/>
              <a:t>Selection of the other participants did not require any sampling since all of them were considered as participants,</a:t>
            </a:r>
            <a:r>
              <a:rPr lang="en-ZA" baseline="0" dirty="0" smtClean="0"/>
              <a:t> except for parents, on whom we used Purposeful Random Sampling procedure to select 3 parents who have children in the RC in the selected schools.</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7</a:t>
            </a:fld>
            <a:endParaRPr lang="en-ZA"/>
          </a:p>
        </p:txBody>
      </p:sp>
    </p:spTree>
    <p:extLst>
      <p:ext uri="{BB962C8B-B14F-4D97-AF65-F5344CB8AC3E}">
        <p14:creationId xmlns:p14="http://schemas.microsoft.com/office/powerpoint/2010/main" val="1126431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From</a:t>
            </a:r>
            <a:r>
              <a:rPr lang="en-ZA" baseline="0" dirty="0" smtClean="0"/>
              <a:t> the sampling criteria discussed above, the following sample no of schools was reached.</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8</a:t>
            </a:fld>
            <a:endParaRPr lang="en-ZA"/>
          </a:p>
        </p:txBody>
      </p:sp>
    </p:spTree>
    <p:extLst>
      <p:ext uri="{BB962C8B-B14F-4D97-AF65-F5344CB8AC3E}">
        <p14:creationId xmlns:p14="http://schemas.microsoft.com/office/powerpoint/2010/main" val="477666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These are instruments that were used for each group of participants. </a:t>
            </a:r>
            <a:endParaRPr lang="en-ZA" dirty="0"/>
          </a:p>
        </p:txBody>
      </p:sp>
      <p:sp>
        <p:nvSpPr>
          <p:cNvPr id="4" name="Slide Number Placeholder 3"/>
          <p:cNvSpPr>
            <a:spLocks noGrp="1"/>
          </p:cNvSpPr>
          <p:nvPr>
            <p:ph type="sldNum" sz="quarter" idx="10"/>
          </p:nvPr>
        </p:nvSpPr>
        <p:spPr/>
        <p:txBody>
          <a:bodyPr/>
          <a:lstStyle/>
          <a:p>
            <a:fld id="{BF08A49A-3C7E-47DC-B360-E4AA33A2B8E9}" type="slidenum">
              <a:rPr lang="en-ZA" smtClean="0"/>
              <a:t>9</a:t>
            </a:fld>
            <a:endParaRPr lang="en-ZA"/>
          </a:p>
        </p:txBody>
      </p:sp>
    </p:spTree>
    <p:extLst>
      <p:ext uri="{BB962C8B-B14F-4D97-AF65-F5344CB8AC3E}">
        <p14:creationId xmlns:p14="http://schemas.microsoft.com/office/powerpoint/2010/main" val="350775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4109070-6A87-4AA1-A7C3-94C7AB691EF6}" type="datetimeFigureOut">
              <a:rPr lang="en-ZA" smtClean="0"/>
              <a:t>2019/05/20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98760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4109070-6A87-4AA1-A7C3-94C7AB691EF6}" type="datetimeFigureOut">
              <a:rPr lang="en-ZA" smtClean="0"/>
              <a:t>2019/05/20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62497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4109070-6A87-4AA1-A7C3-94C7AB691EF6}" type="datetimeFigureOut">
              <a:rPr lang="en-ZA" smtClean="0"/>
              <a:t>2019/05/20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4722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4109070-6A87-4AA1-A7C3-94C7AB691EF6}" type="datetimeFigureOut">
              <a:rPr lang="en-ZA" smtClean="0"/>
              <a:t>2019/05/20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127261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09070-6A87-4AA1-A7C3-94C7AB691EF6}" type="datetimeFigureOut">
              <a:rPr lang="en-ZA" smtClean="0"/>
              <a:t>2019/05/20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72297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4109070-6A87-4AA1-A7C3-94C7AB691EF6}" type="datetimeFigureOut">
              <a:rPr lang="en-ZA" smtClean="0"/>
              <a:t>2019/05/20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41460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4109070-6A87-4AA1-A7C3-94C7AB691EF6}" type="datetimeFigureOut">
              <a:rPr lang="en-ZA" smtClean="0"/>
              <a:t>2019/05/20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5275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4109070-6A87-4AA1-A7C3-94C7AB691EF6}" type="datetimeFigureOut">
              <a:rPr lang="en-ZA" smtClean="0"/>
              <a:t>2019/05/20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370899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09070-6A87-4AA1-A7C3-94C7AB691EF6}" type="datetimeFigureOut">
              <a:rPr lang="en-ZA" smtClean="0"/>
              <a:t>2019/05/20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101915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09070-6A87-4AA1-A7C3-94C7AB691EF6}" type="datetimeFigureOut">
              <a:rPr lang="en-ZA" smtClean="0"/>
              <a:t>2019/05/20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220707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09070-6A87-4AA1-A7C3-94C7AB691EF6}" type="datetimeFigureOut">
              <a:rPr lang="en-ZA" smtClean="0"/>
              <a:t>2019/05/20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01450F5-A4BE-4DAE-9021-4FBD52AED7F5}" type="slidenum">
              <a:rPr lang="en-ZA" smtClean="0"/>
              <a:t>‹#›</a:t>
            </a:fld>
            <a:endParaRPr lang="en-ZA"/>
          </a:p>
        </p:txBody>
      </p:sp>
    </p:spTree>
    <p:extLst>
      <p:ext uri="{BB962C8B-B14F-4D97-AF65-F5344CB8AC3E}">
        <p14:creationId xmlns:p14="http://schemas.microsoft.com/office/powerpoint/2010/main" val="255213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09070-6A87-4AA1-A7C3-94C7AB691EF6}" type="datetimeFigureOut">
              <a:rPr lang="en-ZA" smtClean="0"/>
              <a:t>2019/05/20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450F5-A4BE-4DAE-9021-4FBD52AED7F5}" type="slidenum">
              <a:rPr lang="en-ZA" smtClean="0"/>
              <a:t>‹#›</a:t>
            </a:fld>
            <a:endParaRPr lang="en-ZA"/>
          </a:p>
        </p:txBody>
      </p:sp>
    </p:spTree>
    <p:extLst>
      <p:ext uri="{BB962C8B-B14F-4D97-AF65-F5344CB8AC3E}">
        <p14:creationId xmlns:p14="http://schemas.microsoft.com/office/powerpoint/2010/main" val="255331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056" y="2356076"/>
            <a:ext cx="10558462" cy="2479675"/>
          </a:xfrm>
        </p:spPr>
        <p:txBody>
          <a:bodyPr>
            <a:normAutofit fontScale="90000"/>
          </a:bodyPr>
          <a:lstStyle/>
          <a:p>
            <a:r>
              <a:rPr lang="en-ZA" b="1" dirty="0">
                <a:latin typeface="+mn-lt"/>
                <a:ea typeface="Tahoma" panose="020B0604030504040204" pitchFamily="34" charset="0"/>
                <a:cs typeface="Tahoma" panose="020B0604030504040204" pitchFamily="34" charset="0"/>
              </a:rPr>
              <a:t>The Effect of Performance Targets on Reception Class Teachers’ Pedagogical Approaches – Evidence from Practice.</a:t>
            </a:r>
          </a:p>
        </p:txBody>
      </p:sp>
    </p:spTree>
    <p:extLst>
      <p:ext uri="{BB962C8B-B14F-4D97-AF65-F5344CB8AC3E}">
        <p14:creationId xmlns:p14="http://schemas.microsoft.com/office/powerpoint/2010/main" val="40880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normAutofit/>
          </a:bodyPr>
          <a:lstStyle/>
          <a:p>
            <a:r>
              <a:rPr lang="en-ZA" sz="3200" b="1" dirty="0" smtClean="0">
                <a:latin typeface="Tahoma" panose="020B0604030504040204" pitchFamily="34" charset="0"/>
                <a:ea typeface="Tahoma" panose="020B0604030504040204" pitchFamily="34" charset="0"/>
                <a:cs typeface="Tahoma" panose="020B0604030504040204" pitchFamily="34" charset="0"/>
              </a:rPr>
              <a:t>RCP TEACHERS DEMOGRAPHICS</a:t>
            </a:r>
            <a:endParaRPr lang="en-ZA" sz="32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06520292"/>
              </p:ext>
            </p:extLst>
          </p:nvPr>
        </p:nvGraphicFramePr>
        <p:xfrm>
          <a:off x="986971" y="1787094"/>
          <a:ext cx="10047513" cy="1667305"/>
        </p:xfrm>
        <a:graphic>
          <a:graphicData uri="http://schemas.openxmlformats.org/drawingml/2006/table">
            <a:tbl>
              <a:tblPr firstRow="1" firstCol="1" bandRow="1"/>
              <a:tblGrid>
                <a:gridCol w="1538514"/>
                <a:gridCol w="683884"/>
                <a:gridCol w="868780"/>
                <a:gridCol w="864040"/>
                <a:gridCol w="864040"/>
                <a:gridCol w="955455"/>
                <a:gridCol w="1071923"/>
                <a:gridCol w="1268975"/>
                <a:gridCol w="1268975"/>
                <a:gridCol w="662927"/>
              </a:tblGrid>
              <a:tr h="666922">
                <a:tc>
                  <a:txBody>
                    <a:bodyPr/>
                    <a:lstStyle/>
                    <a:p>
                      <a:pPr>
                        <a:lnSpc>
                          <a:spcPct val="107000"/>
                        </a:lnSpc>
                        <a:spcAft>
                          <a:spcPts val="0"/>
                        </a:spcAft>
                      </a:pPr>
                      <a:r>
                        <a:rPr lang="en-ZA" sz="1800" b="1" dirty="0">
                          <a:effectLst/>
                          <a:latin typeface="Calibri" panose="020F0502020204030204" pitchFamily="34" charset="0"/>
                          <a:ea typeface="Calibri" panose="020F0502020204030204" pitchFamily="34" charset="0"/>
                          <a:cs typeface="Times New Roman" panose="02020603050405020304" pitchFamily="18" charset="0"/>
                        </a:rPr>
                        <a:t>Participants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Gender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gridSpan="3">
                  <a:txBody>
                    <a:bodyPr/>
                    <a:lstStyle/>
                    <a:p>
                      <a:pPr algn="ctr">
                        <a:lnSpc>
                          <a:spcPct val="107000"/>
                        </a:lnSpc>
                        <a:spcAft>
                          <a:spcPts val="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Age range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a:lnSpc>
                          <a:spcPct val="107000"/>
                        </a:lnSpc>
                        <a:spcAft>
                          <a:spcPts val="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Educational background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922">
                <a:tc rowSpan="2">
                  <a:txBody>
                    <a:bodyPr/>
                    <a:lstStyle/>
                    <a:p>
                      <a:pPr>
                        <a:lnSpc>
                          <a:spcPct val="107000"/>
                        </a:lnSpc>
                        <a:spcAft>
                          <a:spcPts val="0"/>
                        </a:spcAft>
                      </a:pPr>
                      <a:r>
                        <a:rPr lang="en-ZA" sz="1800" b="1">
                          <a:effectLst/>
                          <a:latin typeface="Calibri" panose="020F0502020204030204" pitchFamily="34" charset="0"/>
                          <a:ea typeface="Calibri" panose="020F0502020204030204" pitchFamily="34" charset="0"/>
                          <a:cs typeface="Times New Roman" panose="02020603050405020304" pitchFamily="18" charset="0"/>
                        </a:rPr>
                        <a:t>RCP Teachers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21 -31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32 -41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42+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Degrees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Diplomas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Certificates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61">
                <a:tc vMerge="1">
                  <a:txBody>
                    <a:bodyPr/>
                    <a:lstStyle/>
                    <a:p>
                      <a:endParaRPr lang="en-ZA"/>
                    </a:p>
                  </a:txBody>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95%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42%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39%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79%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Times New Roman" panose="02020603050405020304" pitchFamily="18" charset="0"/>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79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0710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2" y="287111"/>
            <a:ext cx="10515600" cy="583746"/>
          </a:xfrm>
        </p:spPr>
        <p:txBody>
          <a:bodyPr/>
          <a:lstStyle/>
          <a:p>
            <a:pPr marL="0" indent="0">
              <a:buNone/>
            </a:pPr>
            <a:r>
              <a:rPr lang="en-ZA" dirty="0" smtClean="0"/>
              <a:t>Teachers’ qualifications by region</a:t>
            </a:r>
            <a:endParaRPr lang="en-ZA" dirty="0"/>
          </a:p>
          <a:p>
            <a:pPr marL="0" indent="0">
              <a:buNone/>
            </a:pPr>
            <a:endParaRPr lang="en-ZA" dirty="0"/>
          </a:p>
        </p:txBody>
      </p:sp>
      <p:pic>
        <p:nvPicPr>
          <p:cNvPr id="4" name="Picture 3"/>
          <p:cNvPicPr>
            <a:picLocks noChangeAspect="1"/>
          </p:cNvPicPr>
          <p:nvPr/>
        </p:nvPicPr>
        <p:blipFill>
          <a:blip r:embed="rId3"/>
          <a:stretch>
            <a:fillRect/>
          </a:stretch>
        </p:blipFill>
        <p:spPr>
          <a:xfrm>
            <a:off x="899885" y="1050399"/>
            <a:ext cx="8911771" cy="5609596"/>
          </a:xfrm>
          <a:prstGeom prst="rect">
            <a:avLst/>
          </a:prstGeom>
        </p:spPr>
      </p:pic>
    </p:spTree>
    <p:extLst>
      <p:ext uri="{BB962C8B-B14F-4D97-AF65-F5344CB8AC3E}">
        <p14:creationId xmlns:p14="http://schemas.microsoft.com/office/powerpoint/2010/main" val="211160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RESULTS AND FINDINGS</a:t>
            </a:r>
            <a:endParaRPr lang="en-ZA"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670272238"/>
              </p:ext>
            </p:extLst>
          </p:nvPr>
        </p:nvGraphicFramePr>
        <p:xfrm>
          <a:off x="508000" y="1517948"/>
          <a:ext cx="11538857" cy="5027993"/>
        </p:xfrm>
        <a:graphic>
          <a:graphicData uri="http://schemas.openxmlformats.org/drawingml/2006/table">
            <a:tbl>
              <a:tblPr firstRow="1" bandRow="1">
                <a:tableStyleId>{5940675A-B579-460E-94D1-54222C63F5DA}</a:tableStyleId>
              </a:tblPr>
              <a:tblGrid>
                <a:gridCol w="2208362"/>
                <a:gridCol w="5003321"/>
                <a:gridCol w="4327174"/>
              </a:tblGrid>
              <a:tr h="1315340">
                <a:tc>
                  <a:txBody>
                    <a:bodyPr/>
                    <a:lstStyle/>
                    <a:p>
                      <a:pPr algn="ctr"/>
                      <a:r>
                        <a:rPr lang="en-ZA" sz="2800" b="1" dirty="0" smtClean="0"/>
                        <a:t>Levels of complexity</a:t>
                      </a:r>
                      <a:endParaRPr lang="en-ZA" sz="2800" b="1" dirty="0"/>
                    </a:p>
                  </a:txBody>
                  <a:tcPr/>
                </a:tc>
                <a:tc>
                  <a:txBody>
                    <a:bodyPr/>
                    <a:lstStyle/>
                    <a:p>
                      <a:r>
                        <a:rPr lang="en-ZA" sz="2800" b="1" dirty="0" smtClean="0"/>
                        <a:t>Common action verbs related to Competencies</a:t>
                      </a:r>
                      <a:endParaRPr lang="en-ZA" sz="2800" b="1" dirty="0"/>
                    </a:p>
                  </a:txBody>
                  <a:tcPr/>
                </a:tc>
                <a:tc>
                  <a:txBody>
                    <a:bodyPr/>
                    <a:lstStyle/>
                    <a:p>
                      <a:r>
                        <a:rPr lang="en-ZA" sz="2800" b="1" dirty="0" smtClean="0"/>
                        <a:t>Level of Coverage of the Curriculum competencies</a:t>
                      </a:r>
                      <a:endParaRPr lang="en-ZA" sz="2800" b="1" dirty="0"/>
                    </a:p>
                  </a:txBody>
                  <a:tcPr/>
                </a:tc>
              </a:tr>
              <a:tr h="516236">
                <a:tc>
                  <a:txBody>
                    <a:bodyPr/>
                    <a:lstStyle/>
                    <a:p>
                      <a:r>
                        <a:rPr lang="en-ZA" dirty="0" smtClean="0"/>
                        <a:t>Creating</a:t>
                      </a:r>
                      <a:endParaRPr lang="en-ZA" dirty="0"/>
                    </a:p>
                  </a:txBody>
                  <a:tcPr/>
                </a:tc>
                <a:tc>
                  <a:txBody>
                    <a:bodyPr/>
                    <a:lstStyle/>
                    <a:p>
                      <a:endParaRPr lang="en-ZA"/>
                    </a:p>
                  </a:txBody>
                  <a:tcPr/>
                </a:tc>
                <a:tc>
                  <a:txBody>
                    <a:bodyPr/>
                    <a:lstStyle/>
                    <a:p>
                      <a:endParaRPr lang="en-ZA"/>
                    </a:p>
                  </a:txBody>
                  <a:tcPr/>
                </a:tc>
              </a:tr>
              <a:tr h="516236">
                <a:tc>
                  <a:txBody>
                    <a:bodyPr/>
                    <a:lstStyle/>
                    <a:p>
                      <a:r>
                        <a:rPr lang="en-ZA" dirty="0" smtClean="0"/>
                        <a:t>Evaluating</a:t>
                      </a:r>
                      <a:endParaRPr lang="en-ZA" dirty="0"/>
                    </a:p>
                  </a:txBody>
                  <a:tcPr/>
                </a:tc>
                <a:tc>
                  <a:txBody>
                    <a:bodyPr/>
                    <a:lstStyle/>
                    <a:p>
                      <a:endParaRPr lang="en-ZA"/>
                    </a:p>
                  </a:txBody>
                  <a:tcPr/>
                </a:tc>
                <a:tc>
                  <a:txBody>
                    <a:bodyPr/>
                    <a:lstStyle/>
                    <a:p>
                      <a:endParaRPr lang="en-ZA"/>
                    </a:p>
                  </a:txBody>
                  <a:tcPr/>
                </a:tc>
              </a:tr>
              <a:tr h="721315">
                <a:tc>
                  <a:txBody>
                    <a:bodyPr/>
                    <a:lstStyle/>
                    <a:p>
                      <a:r>
                        <a:rPr lang="en-ZA" dirty="0" smtClean="0"/>
                        <a:t>Analysing</a:t>
                      </a:r>
                      <a:endParaRPr lang="en-ZA" dirty="0"/>
                    </a:p>
                  </a:txBody>
                  <a:tcPr/>
                </a:tc>
                <a:tc>
                  <a:txBody>
                    <a:bodyPr/>
                    <a:lstStyle/>
                    <a:p>
                      <a:r>
                        <a:rPr lang="en-ZA" sz="1400" dirty="0" smtClean="0"/>
                        <a:t>Compare; Contrast; Distinguish; Differentiate; Classify; Discriminate.</a:t>
                      </a:r>
                      <a:endParaRPr lang="en-ZA" sz="1400" dirty="0"/>
                    </a:p>
                  </a:txBody>
                  <a:tcPr/>
                </a:tc>
                <a:tc>
                  <a:txBody>
                    <a:bodyPr/>
                    <a:lstStyle/>
                    <a:p>
                      <a:r>
                        <a:rPr lang="en-ZA" dirty="0" smtClean="0"/>
                        <a:t>Two </a:t>
                      </a:r>
                      <a:r>
                        <a:rPr lang="en-ZA" dirty="0" smtClean="0"/>
                        <a:t>found at this level (2/13)</a:t>
                      </a:r>
                      <a:endParaRPr lang="en-ZA" dirty="0"/>
                    </a:p>
                  </a:txBody>
                  <a:tcPr/>
                </a:tc>
              </a:tr>
              <a:tr h="721315">
                <a:tc>
                  <a:txBody>
                    <a:bodyPr/>
                    <a:lstStyle/>
                    <a:p>
                      <a:r>
                        <a:rPr lang="en-ZA" dirty="0" smtClean="0"/>
                        <a:t>Applying</a:t>
                      </a:r>
                      <a:endParaRPr lang="en-ZA" dirty="0"/>
                    </a:p>
                  </a:txBody>
                  <a:tcPr/>
                </a:tc>
                <a:tc>
                  <a:txBody>
                    <a:bodyPr/>
                    <a:lstStyle/>
                    <a:p>
                      <a:r>
                        <a:rPr lang="en-ZA" sz="1400" dirty="0" smtClean="0"/>
                        <a:t>Demonstrate;</a:t>
                      </a:r>
                      <a:r>
                        <a:rPr lang="en-ZA" sz="1400" baseline="0" dirty="0" smtClean="0"/>
                        <a:t> Dramatize; Interpret; Solve; Use; Illustrate; Convert; Discover; Discuss; Compare.</a:t>
                      </a:r>
                      <a:endParaRPr lang="en-ZA" sz="1400" dirty="0"/>
                    </a:p>
                  </a:txBody>
                  <a:tcPr/>
                </a:tc>
                <a:tc>
                  <a:txBody>
                    <a:bodyPr/>
                    <a:lstStyle/>
                    <a:p>
                      <a:r>
                        <a:rPr lang="en-ZA" dirty="0" smtClean="0"/>
                        <a:t>Majority pitched at this level (10/13)</a:t>
                      </a:r>
                      <a:endParaRPr lang="en-ZA" dirty="0"/>
                    </a:p>
                  </a:txBody>
                  <a:tcPr/>
                </a:tc>
              </a:tr>
              <a:tr h="721315">
                <a:tc>
                  <a:txBody>
                    <a:bodyPr/>
                    <a:lstStyle/>
                    <a:p>
                      <a:r>
                        <a:rPr lang="en-ZA" dirty="0" smtClean="0"/>
                        <a:t>Understanding</a:t>
                      </a:r>
                      <a:endParaRPr lang="en-ZA" dirty="0"/>
                    </a:p>
                  </a:txBody>
                  <a:tcPr/>
                </a:tc>
                <a:tc>
                  <a:txBody>
                    <a:bodyPr/>
                    <a:lstStyle/>
                    <a:p>
                      <a:r>
                        <a:rPr lang="en-ZA" sz="1400" dirty="0" smtClean="0"/>
                        <a:t>Interpret; Exemplify; classify; Summarize;</a:t>
                      </a:r>
                      <a:r>
                        <a:rPr lang="en-ZA" sz="1400" baseline="0" dirty="0" smtClean="0"/>
                        <a:t> Infer; Compare; Explain; Rephrase; Discuss</a:t>
                      </a:r>
                      <a:endParaRPr lang="en-ZA" sz="1400" dirty="0"/>
                    </a:p>
                  </a:txBody>
                  <a:tcPr/>
                </a:tc>
                <a:tc>
                  <a:txBody>
                    <a:bodyPr/>
                    <a:lstStyle/>
                    <a:p>
                      <a:r>
                        <a:rPr lang="en-ZA" dirty="0" smtClean="0"/>
                        <a:t>One found at this level (1/13)</a:t>
                      </a:r>
                      <a:endParaRPr lang="en-ZA" dirty="0"/>
                    </a:p>
                  </a:txBody>
                  <a:tcPr/>
                </a:tc>
              </a:tr>
              <a:tr h="516236">
                <a:tc>
                  <a:txBody>
                    <a:bodyPr/>
                    <a:lstStyle/>
                    <a:p>
                      <a:r>
                        <a:rPr lang="en-ZA" dirty="0" smtClean="0"/>
                        <a:t>Remembering</a:t>
                      </a:r>
                      <a:endParaRPr lang="en-ZA" dirty="0"/>
                    </a:p>
                  </a:txBody>
                  <a:tcPr/>
                </a:tc>
                <a:tc>
                  <a:txBody>
                    <a:bodyPr/>
                    <a:lstStyle/>
                    <a:p>
                      <a:r>
                        <a:rPr lang="en-ZA" sz="1400" dirty="0" smtClean="0"/>
                        <a:t>Define;</a:t>
                      </a:r>
                      <a:r>
                        <a:rPr lang="en-ZA" sz="1400" baseline="0" dirty="0" smtClean="0"/>
                        <a:t> Duplicate; Memorize; List; Repeat; Reproduce.</a:t>
                      </a:r>
                      <a:endParaRPr lang="en-ZA" sz="1400" dirty="0"/>
                    </a:p>
                  </a:txBody>
                  <a:tcPr/>
                </a:tc>
                <a:tc>
                  <a:txBody>
                    <a:bodyPr/>
                    <a:lstStyle/>
                    <a:p>
                      <a:r>
                        <a:rPr lang="en-ZA" dirty="0" smtClean="0"/>
                        <a:t>None found at this level</a:t>
                      </a:r>
                      <a:endParaRPr lang="en-ZA" dirty="0"/>
                    </a:p>
                  </a:txBody>
                  <a:tcPr/>
                </a:tc>
              </a:tr>
            </a:tbl>
          </a:graphicData>
        </a:graphic>
      </p:graphicFrame>
    </p:spTree>
    <p:extLst>
      <p:ext uri="{BB962C8B-B14F-4D97-AF65-F5344CB8AC3E}">
        <p14:creationId xmlns:p14="http://schemas.microsoft.com/office/powerpoint/2010/main" val="112020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4008" y="1377190"/>
            <a:ext cx="11167672" cy="2585323"/>
          </a:xfrm>
          <a:prstGeom prst="rect">
            <a:avLst/>
          </a:prstGeom>
          <a:noFill/>
        </p:spPr>
        <p:txBody>
          <a:bodyPr wrap="square" rtlCol="0">
            <a:spAutoFit/>
          </a:bodyPr>
          <a:lstStyle/>
          <a:p>
            <a:r>
              <a:rPr lang="en-ZA" i="1" dirty="0" smtClean="0"/>
              <a:t>. . . I </a:t>
            </a:r>
            <a:r>
              <a:rPr lang="en-ZA" i="1" dirty="0"/>
              <a:t>realize that kids are not trained on fine motor skills and socializing, how to walk, how to do this and that rather on reading and writing, basically, RC should be a foundation of everything but now kids are being damaged by being made to read and write</a:t>
            </a:r>
            <a:r>
              <a:rPr lang="en-ZA" i="1" dirty="0" smtClean="0"/>
              <a:t>. . </a:t>
            </a:r>
            <a:r>
              <a:rPr lang="en-ZA" i="1" dirty="0"/>
              <a:t>. (PEOKW</a:t>
            </a:r>
            <a:r>
              <a:rPr lang="en-ZA" i="1" dirty="0" smtClean="0"/>
              <a:t>)</a:t>
            </a:r>
          </a:p>
          <a:p>
            <a:endParaRPr lang="en-ZA" i="1" dirty="0"/>
          </a:p>
          <a:p>
            <a:r>
              <a:rPr lang="en-ZA" i="1" dirty="0"/>
              <a:t>Learners should be given pre reading, pre writing activities. At the same time they should be given time to play. They should not be taught as if they were in the primary school classroom . . .  </a:t>
            </a:r>
            <a:r>
              <a:rPr lang="en-US" i="1" dirty="0"/>
              <a:t> In some schools e.g. in (Name of school withheld) the learners were writing as if they were in standard 3. It seems the Deputy School head advised teachers to teach.” (PEOHK)</a:t>
            </a:r>
            <a:endParaRPr lang="en-ZA" i="1" dirty="0" smtClean="0"/>
          </a:p>
          <a:p>
            <a:endParaRPr lang="en-ZA" i="1" dirty="0"/>
          </a:p>
        </p:txBody>
      </p:sp>
    </p:spTree>
    <p:extLst>
      <p:ext uri="{BB962C8B-B14F-4D97-AF65-F5344CB8AC3E}">
        <p14:creationId xmlns:p14="http://schemas.microsoft.com/office/powerpoint/2010/main" val="153275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26996263"/>
              </p:ext>
            </p:extLst>
          </p:nvPr>
        </p:nvGraphicFramePr>
        <p:xfrm>
          <a:off x="290286" y="719663"/>
          <a:ext cx="11538857" cy="5027993"/>
        </p:xfrm>
        <a:graphic>
          <a:graphicData uri="http://schemas.openxmlformats.org/drawingml/2006/table">
            <a:tbl>
              <a:tblPr firstRow="1" bandRow="1">
                <a:tableStyleId>{5940675A-B579-460E-94D1-54222C63F5DA}</a:tableStyleId>
              </a:tblPr>
              <a:tblGrid>
                <a:gridCol w="2208362"/>
                <a:gridCol w="5003321"/>
                <a:gridCol w="4327174"/>
              </a:tblGrid>
              <a:tr h="1315340">
                <a:tc>
                  <a:txBody>
                    <a:bodyPr/>
                    <a:lstStyle/>
                    <a:p>
                      <a:pPr algn="ctr"/>
                      <a:r>
                        <a:rPr lang="en-ZA" sz="2800" b="1" dirty="0" smtClean="0"/>
                        <a:t>Levels of complexity</a:t>
                      </a:r>
                      <a:endParaRPr lang="en-ZA" sz="2800" b="1" dirty="0"/>
                    </a:p>
                  </a:txBody>
                  <a:tcPr/>
                </a:tc>
                <a:tc>
                  <a:txBody>
                    <a:bodyPr/>
                    <a:lstStyle/>
                    <a:p>
                      <a:r>
                        <a:rPr lang="en-ZA" sz="2800" b="1" dirty="0" smtClean="0"/>
                        <a:t>Common action verbs related to Competencies</a:t>
                      </a:r>
                      <a:endParaRPr lang="en-ZA" sz="2800" b="1" dirty="0"/>
                    </a:p>
                  </a:txBody>
                  <a:tcPr/>
                </a:tc>
                <a:tc>
                  <a:txBody>
                    <a:bodyPr/>
                    <a:lstStyle/>
                    <a:p>
                      <a:r>
                        <a:rPr lang="en-ZA" sz="2800" b="1" dirty="0" smtClean="0"/>
                        <a:t>Level of Coverage of the Curriculum competencies</a:t>
                      </a:r>
                      <a:endParaRPr lang="en-ZA" sz="2800" b="1" dirty="0"/>
                    </a:p>
                  </a:txBody>
                  <a:tcPr/>
                </a:tc>
              </a:tr>
              <a:tr h="516236">
                <a:tc>
                  <a:txBody>
                    <a:bodyPr/>
                    <a:lstStyle/>
                    <a:p>
                      <a:r>
                        <a:rPr lang="en-ZA" dirty="0" smtClean="0"/>
                        <a:t>Creating</a:t>
                      </a:r>
                      <a:endParaRPr lang="en-ZA" dirty="0"/>
                    </a:p>
                  </a:txBody>
                  <a:tcPr/>
                </a:tc>
                <a:tc>
                  <a:txBody>
                    <a:bodyPr/>
                    <a:lstStyle/>
                    <a:p>
                      <a:endParaRPr lang="en-ZA"/>
                    </a:p>
                  </a:txBody>
                  <a:tcPr/>
                </a:tc>
                <a:tc>
                  <a:txBody>
                    <a:bodyPr/>
                    <a:lstStyle/>
                    <a:p>
                      <a:endParaRPr lang="en-ZA"/>
                    </a:p>
                  </a:txBody>
                  <a:tcPr/>
                </a:tc>
              </a:tr>
              <a:tr h="516236">
                <a:tc>
                  <a:txBody>
                    <a:bodyPr/>
                    <a:lstStyle/>
                    <a:p>
                      <a:r>
                        <a:rPr lang="en-ZA" dirty="0" smtClean="0"/>
                        <a:t>Evaluating</a:t>
                      </a:r>
                      <a:endParaRPr lang="en-ZA" dirty="0"/>
                    </a:p>
                  </a:txBody>
                  <a:tcPr/>
                </a:tc>
                <a:tc>
                  <a:txBody>
                    <a:bodyPr/>
                    <a:lstStyle/>
                    <a:p>
                      <a:endParaRPr lang="en-ZA"/>
                    </a:p>
                  </a:txBody>
                  <a:tcPr/>
                </a:tc>
                <a:tc>
                  <a:txBody>
                    <a:bodyPr/>
                    <a:lstStyle/>
                    <a:p>
                      <a:endParaRPr lang="en-ZA"/>
                    </a:p>
                  </a:txBody>
                  <a:tcPr/>
                </a:tc>
              </a:tr>
              <a:tr h="721315">
                <a:tc>
                  <a:txBody>
                    <a:bodyPr/>
                    <a:lstStyle/>
                    <a:p>
                      <a:r>
                        <a:rPr lang="en-ZA" dirty="0" smtClean="0"/>
                        <a:t>Analysing</a:t>
                      </a:r>
                      <a:endParaRPr lang="en-ZA" dirty="0"/>
                    </a:p>
                  </a:txBody>
                  <a:tcPr/>
                </a:tc>
                <a:tc>
                  <a:txBody>
                    <a:bodyPr/>
                    <a:lstStyle/>
                    <a:p>
                      <a:r>
                        <a:rPr lang="en-ZA" sz="1400" dirty="0" smtClean="0"/>
                        <a:t>Compare; Contrast; Distinguish; Differentiate; Classify; Discriminate.</a:t>
                      </a:r>
                      <a:endParaRPr lang="en-ZA" sz="1400" dirty="0"/>
                    </a:p>
                  </a:txBody>
                  <a:tcPr/>
                </a:tc>
                <a:tc>
                  <a:txBody>
                    <a:bodyPr/>
                    <a:lstStyle/>
                    <a:p>
                      <a:r>
                        <a:rPr lang="en-ZA" dirty="0" smtClean="0"/>
                        <a:t>Two </a:t>
                      </a:r>
                      <a:r>
                        <a:rPr lang="en-ZA" dirty="0" smtClean="0"/>
                        <a:t>found at this level (2/13)</a:t>
                      </a:r>
                      <a:endParaRPr lang="en-ZA" dirty="0"/>
                    </a:p>
                  </a:txBody>
                  <a:tcPr/>
                </a:tc>
              </a:tr>
              <a:tr h="721315">
                <a:tc>
                  <a:txBody>
                    <a:bodyPr/>
                    <a:lstStyle/>
                    <a:p>
                      <a:r>
                        <a:rPr lang="en-ZA" dirty="0" smtClean="0"/>
                        <a:t>Applying</a:t>
                      </a:r>
                      <a:endParaRPr lang="en-ZA" dirty="0"/>
                    </a:p>
                  </a:txBody>
                  <a:tcPr/>
                </a:tc>
                <a:tc>
                  <a:txBody>
                    <a:bodyPr/>
                    <a:lstStyle/>
                    <a:p>
                      <a:r>
                        <a:rPr lang="en-ZA" sz="1400" dirty="0" smtClean="0"/>
                        <a:t>Demonstrate;</a:t>
                      </a:r>
                      <a:r>
                        <a:rPr lang="en-ZA" sz="1400" baseline="0" dirty="0" smtClean="0"/>
                        <a:t> Dramatize; Interpret; Solve; Use; Illustrate; Convert; Discover; Discuss; Compare.</a:t>
                      </a:r>
                      <a:endParaRPr lang="en-ZA" sz="1400" dirty="0"/>
                    </a:p>
                  </a:txBody>
                  <a:tcPr/>
                </a:tc>
                <a:tc>
                  <a:txBody>
                    <a:bodyPr/>
                    <a:lstStyle/>
                    <a:p>
                      <a:r>
                        <a:rPr lang="en-ZA" dirty="0" smtClean="0"/>
                        <a:t>Majority pitched at this level (10/13)</a:t>
                      </a:r>
                      <a:endParaRPr lang="en-ZA" dirty="0"/>
                    </a:p>
                  </a:txBody>
                  <a:tcPr/>
                </a:tc>
              </a:tr>
              <a:tr h="721315">
                <a:tc>
                  <a:txBody>
                    <a:bodyPr/>
                    <a:lstStyle/>
                    <a:p>
                      <a:r>
                        <a:rPr lang="en-ZA" dirty="0" smtClean="0"/>
                        <a:t>Understanding</a:t>
                      </a:r>
                      <a:endParaRPr lang="en-ZA" dirty="0"/>
                    </a:p>
                  </a:txBody>
                  <a:tcPr/>
                </a:tc>
                <a:tc>
                  <a:txBody>
                    <a:bodyPr/>
                    <a:lstStyle/>
                    <a:p>
                      <a:r>
                        <a:rPr lang="en-ZA" sz="1400" dirty="0" smtClean="0"/>
                        <a:t>Interpret; Exemplify; classify; Summarize;</a:t>
                      </a:r>
                      <a:r>
                        <a:rPr lang="en-ZA" sz="1400" baseline="0" dirty="0" smtClean="0"/>
                        <a:t> Infer; Compare; Explain; Rephrase; Discuss</a:t>
                      </a:r>
                      <a:endParaRPr lang="en-ZA" sz="1400" dirty="0"/>
                    </a:p>
                  </a:txBody>
                  <a:tcPr/>
                </a:tc>
                <a:tc>
                  <a:txBody>
                    <a:bodyPr/>
                    <a:lstStyle/>
                    <a:p>
                      <a:r>
                        <a:rPr lang="en-ZA" dirty="0" smtClean="0"/>
                        <a:t>One found at this level (1/13)</a:t>
                      </a:r>
                      <a:endParaRPr lang="en-ZA" dirty="0"/>
                    </a:p>
                  </a:txBody>
                  <a:tcPr/>
                </a:tc>
              </a:tr>
              <a:tr h="516236">
                <a:tc>
                  <a:txBody>
                    <a:bodyPr/>
                    <a:lstStyle/>
                    <a:p>
                      <a:r>
                        <a:rPr lang="en-ZA" dirty="0" smtClean="0"/>
                        <a:t>Remembering</a:t>
                      </a:r>
                      <a:endParaRPr lang="en-ZA" dirty="0"/>
                    </a:p>
                  </a:txBody>
                  <a:tcPr/>
                </a:tc>
                <a:tc>
                  <a:txBody>
                    <a:bodyPr/>
                    <a:lstStyle/>
                    <a:p>
                      <a:r>
                        <a:rPr lang="en-ZA" sz="1400" dirty="0" smtClean="0"/>
                        <a:t>Define;</a:t>
                      </a:r>
                      <a:r>
                        <a:rPr lang="en-ZA" sz="1400" baseline="0" dirty="0" smtClean="0"/>
                        <a:t> Duplicate; Memorize; List; Repeat; Reproduce.</a:t>
                      </a:r>
                      <a:endParaRPr lang="en-ZA" sz="1400" dirty="0"/>
                    </a:p>
                  </a:txBody>
                  <a:tcPr/>
                </a:tc>
                <a:tc>
                  <a:txBody>
                    <a:bodyPr/>
                    <a:lstStyle/>
                    <a:p>
                      <a:r>
                        <a:rPr lang="en-ZA" dirty="0" smtClean="0"/>
                        <a:t>None found at this level</a:t>
                      </a:r>
                      <a:endParaRPr lang="en-ZA" dirty="0"/>
                    </a:p>
                  </a:txBody>
                  <a:tcPr/>
                </a:tc>
              </a:tr>
            </a:tbl>
          </a:graphicData>
        </a:graphic>
      </p:graphicFrame>
      <p:sp>
        <p:nvSpPr>
          <p:cNvPr id="4" name="Up Arrow 3"/>
          <p:cNvSpPr/>
          <p:nvPr/>
        </p:nvSpPr>
        <p:spPr>
          <a:xfrm>
            <a:off x="4688115" y="2119087"/>
            <a:ext cx="246742" cy="725714"/>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34231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Observations</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838200" y="1843313"/>
            <a:ext cx="10395857" cy="1569660"/>
          </a:xfrm>
          <a:prstGeom prst="rect">
            <a:avLst/>
          </a:prstGeom>
          <a:noFill/>
        </p:spPr>
        <p:txBody>
          <a:bodyPr wrap="square" rtlCol="0">
            <a:spAutoFit/>
          </a:bodyPr>
          <a:lstStyle/>
          <a:p>
            <a:r>
              <a:rPr lang="en-ZA" sz="2400" dirty="0" smtClean="0"/>
              <a:t>During  observation not even a single incident was recorded where teachers were bothered to check through the performance indicators  to determine if learners were developmentally on track in terms of processes leading to attainment of Performance targets or competencies.  </a:t>
            </a:r>
            <a:endParaRPr lang="en-ZA" sz="2400" dirty="0"/>
          </a:p>
        </p:txBody>
      </p:sp>
    </p:spTree>
    <p:extLst>
      <p:ext uri="{BB962C8B-B14F-4D97-AF65-F5344CB8AC3E}">
        <p14:creationId xmlns:p14="http://schemas.microsoft.com/office/powerpoint/2010/main" val="837772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Tahoma" panose="020B0604030504040204" pitchFamily="34" charset="0"/>
                <a:ea typeface="Tahoma" panose="020B0604030504040204" pitchFamily="34" charset="0"/>
                <a:cs typeface="Tahoma" panose="020B0604030504040204" pitchFamily="34" charset="0"/>
              </a:rPr>
              <a:t>DISCUSSIONS AND CONCLUSIONS</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ZA" dirty="0" smtClean="0"/>
              <a:t>While </a:t>
            </a:r>
            <a:r>
              <a:rPr lang="en-ZA" dirty="0"/>
              <a:t>RCP </a:t>
            </a:r>
            <a:r>
              <a:rPr lang="en-ZA" dirty="0" smtClean="0"/>
              <a:t>teachers are </a:t>
            </a:r>
            <a:r>
              <a:rPr lang="en-ZA" dirty="0"/>
              <a:t>capable of completing the syllabus, thereby assisting learners to grasp </a:t>
            </a:r>
            <a:r>
              <a:rPr lang="en-ZA" dirty="0" smtClean="0"/>
              <a:t>skills;</a:t>
            </a:r>
            <a:endParaRPr lang="en-ZA" dirty="0"/>
          </a:p>
          <a:p>
            <a:pPr marL="0" indent="0">
              <a:buNone/>
            </a:pPr>
            <a:r>
              <a:rPr lang="en-ZA" dirty="0" smtClean="0"/>
              <a:t>While RCP </a:t>
            </a:r>
            <a:r>
              <a:rPr lang="en-ZA" dirty="0"/>
              <a:t>teachers are </a:t>
            </a:r>
            <a:r>
              <a:rPr lang="en-ZA" dirty="0" smtClean="0"/>
              <a:t>able </a:t>
            </a:r>
            <a:r>
              <a:rPr lang="en-ZA" dirty="0"/>
              <a:t>to assist learners to </a:t>
            </a:r>
            <a:r>
              <a:rPr lang="en-ZA" dirty="0" smtClean="0"/>
              <a:t>fulfil performance targets</a:t>
            </a:r>
            <a:r>
              <a:rPr lang="en-ZA" dirty="0"/>
              <a:t>; and</a:t>
            </a:r>
            <a:endParaRPr lang="en-ZA" dirty="0" smtClean="0"/>
          </a:p>
          <a:p>
            <a:pPr marL="0" indent="0">
              <a:buNone/>
            </a:pPr>
            <a:r>
              <a:rPr lang="en-ZA" dirty="0"/>
              <a:t>While RCP teachers </a:t>
            </a:r>
            <a:r>
              <a:rPr lang="en-ZA" dirty="0" smtClean="0"/>
              <a:t>are well qualified; </a:t>
            </a:r>
          </a:p>
          <a:p>
            <a:pPr marL="0" indent="0">
              <a:buNone/>
            </a:pPr>
            <a:endParaRPr lang="en-ZA" dirty="0"/>
          </a:p>
          <a:p>
            <a:pPr marL="0" indent="0">
              <a:buNone/>
            </a:pPr>
            <a:r>
              <a:rPr lang="en-ZA" dirty="0" smtClean="0"/>
              <a:t>It is important that their desire to fulfil performance targets should not derail their pedagogical approaches to overlook important developmental processes.</a:t>
            </a:r>
          </a:p>
          <a:p>
            <a:pPr marL="0" indent="0">
              <a:buNone/>
            </a:pPr>
            <a:endParaRPr lang="en-ZA" dirty="0" smtClean="0"/>
          </a:p>
        </p:txBody>
      </p:sp>
    </p:spTree>
    <p:extLst>
      <p:ext uri="{BB962C8B-B14F-4D97-AF65-F5344CB8AC3E}">
        <p14:creationId xmlns:p14="http://schemas.microsoft.com/office/powerpoint/2010/main" val="3752400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Tahoma" panose="020B0604030504040204" pitchFamily="34" charset="0"/>
                <a:ea typeface="Tahoma" panose="020B0604030504040204" pitchFamily="34" charset="0"/>
                <a:cs typeface="Tahoma" panose="020B0604030504040204" pitchFamily="34" charset="0"/>
              </a:rPr>
              <a:t>Recommendations</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838200" y="1690688"/>
            <a:ext cx="10352314" cy="3416320"/>
          </a:xfrm>
          <a:prstGeom prst="rect">
            <a:avLst/>
          </a:prstGeom>
          <a:noFill/>
        </p:spPr>
        <p:txBody>
          <a:bodyPr wrap="square" rtlCol="0">
            <a:spAutoFit/>
          </a:bodyPr>
          <a:lstStyle/>
          <a:p>
            <a:pPr marL="342900" indent="-342900">
              <a:buFont typeface="+mj-lt"/>
              <a:buAutoNum type="arabicPeriod"/>
            </a:pPr>
            <a:r>
              <a:rPr lang="en-ZA" dirty="0" smtClean="0"/>
              <a:t>RC </a:t>
            </a:r>
            <a:r>
              <a:rPr lang="en-ZA" dirty="0"/>
              <a:t>teachers should adopt learning through play as the major pedagogical approach used in the development of skills and competencies from the curriculum framework. </a:t>
            </a:r>
            <a:endParaRPr lang="en-ZA" dirty="0" smtClean="0"/>
          </a:p>
          <a:p>
            <a:pPr marL="342900" indent="-342900">
              <a:buFont typeface="+mj-lt"/>
              <a:buAutoNum type="arabicPeriod"/>
            </a:pPr>
            <a:endParaRPr lang="en-ZA" dirty="0"/>
          </a:p>
          <a:p>
            <a:pPr marL="342900" indent="-342900">
              <a:buFont typeface="+mj-lt"/>
              <a:buAutoNum type="arabicPeriod"/>
            </a:pPr>
            <a:r>
              <a:rPr lang="en-ZA" dirty="0" smtClean="0"/>
              <a:t>RC </a:t>
            </a:r>
            <a:r>
              <a:rPr lang="en-ZA" dirty="0"/>
              <a:t>teachers should pay particular attention to processes leading to acquisition of skills and competencies as opposed to focusing more on performance indicators. </a:t>
            </a:r>
            <a:endParaRPr lang="en-ZA" dirty="0" smtClean="0"/>
          </a:p>
          <a:p>
            <a:pPr marL="342900" indent="-342900">
              <a:buFont typeface="+mj-lt"/>
              <a:buAutoNum type="arabicPeriod"/>
            </a:pPr>
            <a:endParaRPr lang="en-ZA" dirty="0"/>
          </a:p>
          <a:p>
            <a:pPr marL="342900" indent="-342900">
              <a:buFont typeface="+mj-lt"/>
              <a:buAutoNum type="arabicPeriod"/>
            </a:pPr>
            <a:r>
              <a:rPr lang="en-ZA" dirty="0" smtClean="0"/>
              <a:t>Regular </a:t>
            </a:r>
            <a:r>
              <a:rPr lang="en-ZA" dirty="0"/>
              <a:t>capacity building activities for parents and school management should be part of the implementation strategy for the RCP</a:t>
            </a:r>
            <a:r>
              <a:rPr lang="en-ZA" dirty="0" smtClean="0"/>
              <a:t>.</a:t>
            </a:r>
          </a:p>
          <a:p>
            <a:pPr marL="342900" indent="-342900">
              <a:buFont typeface="+mj-lt"/>
              <a:buAutoNum type="arabicPeriod"/>
            </a:pPr>
            <a:endParaRPr lang="en-ZA" dirty="0"/>
          </a:p>
          <a:p>
            <a:pPr marL="342900" indent="-342900">
              <a:buFont typeface="+mj-lt"/>
              <a:buAutoNum type="arabicPeriod"/>
            </a:pPr>
            <a:r>
              <a:rPr lang="en-ZA" dirty="0" smtClean="0"/>
              <a:t>The </a:t>
            </a:r>
            <a:r>
              <a:rPr lang="en-ZA" dirty="0"/>
              <a:t>MOBE should collaborate with training institutions to ensure that ECCE graduates are appropriately trained to adopt pedagogical approaches relevant to learners at aged 2-5 years old.</a:t>
            </a:r>
          </a:p>
          <a:p>
            <a:pPr marL="342900" indent="-342900">
              <a:buFont typeface="+mj-lt"/>
              <a:buAutoNum type="arabicPeriod"/>
            </a:pPr>
            <a:endParaRPr lang="en-ZA" dirty="0"/>
          </a:p>
        </p:txBody>
      </p:sp>
    </p:spTree>
    <p:extLst>
      <p:ext uri="{BB962C8B-B14F-4D97-AF65-F5344CB8AC3E}">
        <p14:creationId xmlns:p14="http://schemas.microsoft.com/office/powerpoint/2010/main" val="727316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148011" y="2252661"/>
            <a:ext cx="6017483" cy="2619375"/>
          </a:xfrm>
          <a:prstGeom prst="rect">
            <a:avLst/>
          </a:prstGeom>
        </p:spPr>
      </p:pic>
    </p:spTree>
    <p:extLst>
      <p:ext uri="{BB962C8B-B14F-4D97-AF65-F5344CB8AC3E}">
        <p14:creationId xmlns:p14="http://schemas.microsoft.com/office/powerpoint/2010/main" val="133433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latin typeface="Tahoma" panose="020B0604030504040204" pitchFamily="34" charset="0"/>
                <a:ea typeface="Tahoma" panose="020B0604030504040204" pitchFamily="34" charset="0"/>
                <a:cs typeface="Tahoma" panose="020B0604030504040204" pitchFamily="34" charset="0"/>
              </a:rPr>
              <a:t>INTRODUCTION</a:t>
            </a:r>
          </a:p>
        </p:txBody>
      </p:sp>
      <p:grpSp>
        <p:nvGrpSpPr>
          <p:cNvPr id="13" name="Group 12"/>
          <p:cNvGrpSpPr/>
          <p:nvPr/>
        </p:nvGrpSpPr>
        <p:grpSpPr>
          <a:xfrm>
            <a:off x="3098075" y="1690688"/>
            <a:ext cx="7173248" cy="4868750"/>
            <a:chOff x="3098075" y="1690688"/>
            <a:chExt cx="7173248" cy="4868750"/>
          </a:xfrm>
        </p:grpSpPr>
        <p:sp>
          <p:nvSpPr>
            <p:cNvPr id="12" name="Oval 11"/>
            <p:cNvSpPr/>
            <p:nvPr/>
          </p:nvSpPr>
          <p:spPr>
            <a:xfrm>
              <a:off x="4281715" y="1690688"/>
              <a:ext cx="3918857" cy="399505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ln w="38100">
                  <a:solidFill>
                    <a:schemeClr val="tx1"/>
                  </a:solidFill>
                </a:ln>
              </a:endParaRPr>
            </a:p>
          </p:txBody>
        </p:sp>
        <p:pic>
          <p:nvPicPr>
            <p:cNvPr id="6" name="Picture 5"/>
            <p:cNvPicPr>
              <a:picLocks noChangeAspect="1"/>
            </p:cNvPicPr>
            <p:nvPr/>
          </p:nvPicPr>
          <p:blipFill>
            <a:blip r:embed="rId3"/>
            <a:stretch>
              <a:fillRect/>
            </a:stretch>
          </p:blipFill>
          <p:spPr>
            <a:xfrm>
              <a:off x="3098075" y="2564380"/>
              <a:ext cx="2499577" cy="932769"/>
            </a:xfrm>
            <a:prstGeom prst="rect">
              <a:avLst/>
            </a:prstGeom>
          </p:spPr>
        </p:pic>
        <p:pic>
          <p:nvPicPr>
            <p:cNvPr id="5" name="Picture 4"/>
            <p:cNvPicPr>
              <a:picLocks noChangeAspect="1"/>
            </p:cNvPicPr>
            <p:nvPr/>
          </p:nvPicPr>
          <p:blipFill>
            <a:blip r:embed="rId4"/>
            <a:stretch>
              <a:fillRect/>
            </a:stretch>
          </p:blipFill>
          <p:spPr>
            <a:xfrm>
              <a:off x="6942619" y="2601687"/>
              <a:ext cx="3328704" cy="829128"/>
            </a:xfrm>
            <a:prstGeom prst="rect">
              <a:avLst/>
            </a:prstGeom>
          </p:spPr>
        </p:pic>
        <p:pic>
          <p:nvPicPr>
            <p:cNvPr id="7" name="Picture 6"/>
            <p:cNvPicPr>
              <a:picLocks noChangeAspect="1"/>
            </p:cNvPicPr>
            <p:nvPr/>
          </p:nvPicPr>
          <p:blipFill>
            <a:blip r:embed="rId5"/>
            <a:stretch>
              <a:fillRect/>
            </a:stretch>
          </p:blipFill>
          <p:spPr>
            <a:xfrm>
              <a:off x="5429129" y="4693900"/>
              <a:ext cx="1914310" cy="1865538"/>
            </a:xfrm>
            <a:prstGeom prst="rect">
              <a:avLst/>
            </a:prstGeom>
          </p:spPr>
        </p:pic>
      </p:grpSp>
    </p:spTree>
    <p:extLst>
      <p:ext uri="{BB962C8B-B14F-4D97-AF65-F5344CB8AC3E}">
        <p14:creationId xmlns:p14="http://schemas.microsoft.com/office/powerpoint/2010/main" val="291773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PURPOSE </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473809"/>
            <a:ext cx="10515600" cy="1559678"/>
          </a:xfrm>
        </p:spPr>
        <p:txBody>
          <a:bodyPr>
            <a:normAutofit fontScale="25000" lnSpcReduction="20000"/>
          </a:bodyPr>
          <a:lstStyle/>
          <a:p>
            <a:pPr algn="ctr"/>
            <a:r>
              <a:rPr lang="en-ZA" sz="11200" dirty="0" smtClean="0"/>
              <a:t>Provide </a:t>
            </a:r>
            <a:r>
              <a:rPr lang="en-ZA" sz="11200" dirty="0"/>
              <a:t>evidence that would inform quality </a:t>
            </a:r>
            <a:r>
              <a:rPr lang="en-ZA" sz="11200" dirty="0" smtClean="0"/>
              <a:t>improvements; </a:t>
            </a:r>
          </a:p>
          <a:p>
            <a:pPr algn="ctr"/>
            <a:r>
              <a:rPr lang="en-ZA" sz="11200" dirty="0" smtClean="0"/>
              <a:t>Rolling </a:t>
            </a:r>
            <a:r>
              <a:rPr lang="en-ZA" sz="11200" dirty="0"/>
              <a:t>out of the programme to all public schools by </a:t>
            </a:r>
            <a:r>
              <a:rPr lang="en-ZA" sz="11200" dirty="0" smtClean="0"/>
              <a:t>2020.</a:t>
            </a:r>
          </a:p>
          <a:p>
            <a:endParaRPr lang="en-ZA" dirty="0" smtClean="0"/>
          </a:p>
          <a:p>
            <a:pPr marL="0" indent="0">
              <a:buNone/>
            </a:pPr>
            <a:endParaRPr lang="en-ZA" b="1"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b="1"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ZA" b="1" dirty="0" smtClean="0">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838200" y="3033487"/>
            <a:ext cx="10624457" cy="2769989"/>
          </a:xfrm>
          <a:prstGeom prst="rect">
            <a:avLst/>
          </a:prstGeom>
          <a:noFill/>
        </p:spPr>
        <p:txBody>
          <a:bodyPr wrap="square" rtlCol="0">
            <a:spAutoFit/>
          </a:bodyPr>
          <a:lstStyle/>
          <a:p>
            <a:pPr algn="ctr"/>
            <a:r>
              <a:rPr lang="en-ZA" sz="4400" b="1" dirty="0" smtClean="0">
                <a:latin typeface="Tahoma" panose="020B0604030504040204" pitchFamily="34" charset="0"/>
                <a:ea typeface="Tahoma" panose="020B0604030504040204" pitchFamily="34" charset="0"/>
                <a:cs typeface="Tahoma" panose="020B0604030504040204" pitchFamily="34" charset="0"/>
              </a:rPr>
              <a:t>SPECIFIC OBJECTIVES</a:t>
            </a:r>
            <a:endParaRPr lang="en-ZA" sz="4400" b="1" dirty="0">
              <a:latin typeface="Tahoma" panose="020B0604030504040204" pitchFamily="34" charset="0"/>
              <a:ea typeface="Tahoma" panose="020B0604030504040204" pitchFamily="34" charset="0"/>
              <a:cs typeface="Tahoma" panose="020B0604030504040204" pitchFamily="34" charset="0"/>
            </a:endParaRPr>
          </a:p>
          <a:p>
            <a:pPr algn="ctr"/>
            <a:endParaRPr lang="en-ZA" sz="2800" dirty="0"/>
          </a:p>
          <a:p>
            <a:pPr marL="514350" indent="-514350" algn="ctr">
              <a:buFont typeface="+mj-lt"/>
              <a:buAutoNum type="arabicPeriod"/>
            </a:pPr>
            <a:r>
              <a:rPr lang="en-ZA" sz="2800" dirty="0" smtClean="0"/>
              <a:t>Efficiency </a:t>
            </a:r>
            <a:r>
              <a:rPr lang="en-ZA" sz="2800" dirty="0"/>
              <a:t>in the delivery of the programme</a:t>
            </a:r>
          </a:p>
          <a:p>
            <a:pPr marL="514350" indent="-514350" algn="ctr">
              <a:buFont typeface="+mj-lt"/>
              <a:buAutoNum type="arabicPeriod"/>
            </a:pPr>
            <a:r>
              <a:rPr lang="en-ZA" sz="2800" dirty="0"/>
              <a:t>E</a:t>
            </a:r>
            <a:r>
              <a:rPr lang="en-ZA" sz="2800" dirty="0" smtClean="0"/>
              <a:t>ffectiveness </a:t>
            </a:r>
            <a:r>
              <a:rPr lang="en-ZA" sz="2800" dirty="0"/>
              <a:t>of the programme in terms of </a:t>
            </a:r>
            <a:r>
              <a:rPr lang="en-ZA" sz="2800" dirty="0" smtClean="0"/>
              <a:t>outputs and outcomes.</a:t>
            </a:r>
            <a:endParaRPr lang="en-ZA" sz="2800" dirty="0"/>
          </a:p>
          <a:p>
            <a:pPr marL="514350" indent="-514350" algn="ctr">
              <a:buFont typeface="+mj-lt"/>
              <a:buAutoNum type="arabicPeriod"/>
            </a:pPr>
            <a:r>
              <a:rPr lang="en-ZA" sz="2800" dirty="0"/>
              <a:t>Provide key recommendations  </a:t>
            </a:r>
          </a:p>
          <a:p>
            <a:endParaRPr lang="en-ZA" dirty="0"/>
          </a:p>
        </p:txBody>
      </p:sp>
    </p:spTree>
    <p:extLst>
      <p:ext uri="{BB962C8B-B14F-4D97-AF65-F5344CB8AC3E}">
        <p14:creationId xmlns:p14="http://schemas.microsoft.com/office/powerpoint/2010/main" val="303536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LITERATURE REVIEW</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67657" y="1825624"/>
            <a:ext cx="10686143" cy="4662261"/>
          </a:xfrm>
        </p:spPr>
        <p:txBody>
          <a:bodyPr>
            <a:normAutofit fontScale="85000" lnSpcReduction="20000"/>
          </a:bodyPr>
          <a:lstStyle/>
          <a:p>
            <a:pPr marL="0" indent="0">
              <a:buNone/>
            </a:pPr>
            <a:r>
              <a:rPr lang="en-ZA" dirty="0"/>
              <a:t>U</a:t>
            </a:r>
            <a:r>
              <a:rPr lang="en-ZA" dirty="0" smtClean="0"/>
              <a:t>niversal </a:t>
            </a:r>
            <a:r>
              <a:rPr lang="en-ZA" dirty="0"/>
              <a:t>understanding of </a:t>
            </a:r>
            <a:r>
              <a:rPr lang="en-ZA" dirty="0" smtClean="0"/>
              <a:t>ECCE as discussed from reviewed literature:</a:t>
            </a:r>
          </a:p>
          <a:p>
            <a:pPr marL="0" indent="0">
              <a:buNone/>
            </a:pPr>
            <a:endParaRPr lang="en-ZA" dirty="0" smtClean="0"/>
          </a:p>
          <a:p>
            <a:r>
              <a:rPr lang="en-ZA" dirty="0" smtClean="0"/>
              <a:t>Critical stage of learning for sustainable societies and economies</a:t>
            </a:r>
          </a:p>
          <a:p>
            <a:pPr marL="0" indent="0">
              <a:buNone/>
            </a:pPr>
            <a:endParaRPr lang="en-ZA" dirty="0" smtClean="0"/>
          </a:p>
          <a:p>
            <a:r>
              <a:rPr lang="en-ZA" dirty="0" smtClean="0"/>
              <a:t>Human right</a:t>
            </a:r>
          </a:p>
          <a:p>
            <a:pPr marL="0" indent="0">
              <a:buNone/>
            </a:pPr>
            <a:endParaRPr lang="en-ZA" dirty="0" smtClean="0"/>
          </a:p>
          <a:p>
            <a:r>
              <a:rPr lang="en-ZA" dirty="0" smtClean="0"/>
              <a:t>Multi-dimensional </a:t>
            </a:r>
          </a:p>
          <a:p>
            <a:pPr marL="0" indent="0">
              <a:buNone/>
            </a:pPr>
            <a:endParaRPr lang="en-ZA" dirty="0" smtClean="0"/>
          </a:p>
          <a:p>
            <a:r>
              <a:rPr lang="en-ZA" dirty="0"/>
              <a:t>S</a:t>
            </a:r>
            <a:r>
              <a:rPr lang="en-ZA" dirty="0" smtClean="0"/>
              <a:t>hift </a:t>
            </a:r>
            <a:r>
              <a:rPr lang="en-ZA" dirty="0"/>
              <a:t>from f</a:t>
            </a:r>
            <a:r>
              <a:rPr lang="en-ZA" dirty="0" smtClean="0"/>
              <a:t>ragmented </a:t>
            </a:r>
            <a:r>
              <a:rPr lang="en-ZA" dirty="0"/>
              <a:t>ECCE </a:t>
            </a:r>
            <a:r>
              <a:rPr lang="en-ZA" dirty="0" smtClean="0"/>
              <a:t>services </a:t>
            </a:r>
            <a:r>
              <a:rPr lang="en-ZA" dirty="0"/>
              <a:t>to </a:t>
            </a:r>
            <a:r>
              <a:rPr lang="en-ZA" dirty="0" smtClean="0"/>
              <a:t>an </a:t>
            </a:r>
            <a:r>
              <a:rPr lang="en-ZA" dirty="0"/>
              <a:t>integrated </a:t>
            </a:r>
            <a:r>
              <a:rPr lang="en-ZA" dirty="0" smtClean="0"/>
              <a:t>approach</a:t>
            </a:r>
          </a:p>
          <a:p>
            <a:pPr marL="0" indent="0">
              <a:buNone/>
            </a:pPr>
            <a:endParaRPr lang="en-ZA" dirty="0"/>
          </a:p>
          <a:p>
            <a:pPr marL="261938" indent="-261938"/>
            <a:r>
              <a:rPr lang="en-ZA" dirty="0" smtClean="0"/>
              <a:t>More development </a:t>
            </a:r>
            <a:r>
              <a:rPr lang="en-ZA" dirty="0"/>
              <a:t>of </a:t>
            </a:r>
            <a:r>
              <a:rPr lang="en-ZA" dirty="0" smtClean="0"/>
              <a:t>ECCE related </a:t>
            </a:r>
            <a:r>
              <a:rPr lang="en-ZA" dirty="0"/>
              <a:t>policies and </a:t>
            </a:r>
            <a:r>
              <a:rPr lang="en-ZA" dirty="0" smtClean="0"/>
              <a:t>programmes than there is evaluation.</a:t>
            </a:r>
            <a:endParaRPr lang="en-ZA" dirty="0"/>
          </a:p>
          <a:p>
            <a:pPr marL="261938" indent="-261938"/>
            <a:endParaRPr lang="en-ZA" dirty="0"/>
          </a:p>
          <a:p>
            <a:pPr marL="261938" indent="-261938"/>
            <a:endParaRPr lang="en-ZA" dirty="0"/>
          </a:p>
        </p:txBody>
      </p:sp>
    </p:spTree>
    <p:extLst>
      <p:ext uri="{BB962C8B-B14F-4D97-AF65-F5344CB8AC3E}">
        <p14:creationId xmlns:p14="http://schemas.microsoft.com/office/powerpoint/2010/main" val="2996900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THEORETICAL FRAMEWORK</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466381" y="1109604"/>
            <a:ext cx="8098970" cy="932736"/>
          </a:xfrm>
        </p:spPr>
        <p:txBody>
          <a:bodyPr>
            <a:normAutofit/>
          </a:bodyPr>
          <a:lstStyle/>
          <a:p>
            <a:pPr marL="0" indent="0">
              <a:buNone/>
            </a:pPr>
            <a:r>
              <a:rPr lang="en-ZA" b="1" dirty="0">
                <a:latin typeface="Tahoma" panose="020B0604030504040204" pitchFamily="34" charset="0"/>
                <a:ea typeface="Tahoma" panose="020B0604030504040204" pitchFamily="34" charset="0"/>
                <a:cs typeface="Tahoma" panose="020B0604030504040204" pitchFamily="34" charset="0"/>
              </a:rPr>
              <a:t>Provus’s Discrepancy evaluation </a:t>
            </a:r>
            <a:r>
              <a:rPr lang="en-ZA" b="1" dirty="0" smtClean="0">
                <a:latin typeface="Tahoma" panose="020B0604030504040204" pitchFamily="34" charset="0"/>
                <a:ea typeface="Tahoma" panose="020B0604030504040204" pitchFamily="34" charset="0"/>
                <a:cs typeface="Tahoma" panose="020B0604030504040204" pitchFamily="34" charset="0"/>
              </a:rPr>
              <a:t>model </a:t>
            </a:r>
            <a:endParaRPr lang="en-ZA" b="1" dirty="0">
              <a:latin typeface="Tahoma" panose="020B0604030504040204" pitchFamily="34" charset="0"/>
              <a:ea typeface="Tahoma" panose="020B0604030504040204" pitchFamily="34" charset="0"/>
              <a:cs typeface="Tahoma" panose="020B0604030504040204" pitchFamily="34" charset="0"/>
            </a:endParaRPr>
          </a:p>
        </p:txBody>
      </p:sp>
      <p:grpSp>
        <p:nvGrpSpPr>
          <p:cNvPr id="43" name="Group 42"/>
          <p:cNvGrpSpPr/>
          <p:nvPr/>
        </p:nvGrpSpPr>
        <p:grpSpPr>
          <a:xfrm>
            <a:off x="3036546" y="2128496"/>
            <a:ext cx="6426768" cy="4127161"/>
            <a:chOff x="6969918" y="2404269"/>
            <a:chExt cx="4833939" cy="3131242"/>
          </a:xfrm>
        </p:grpSpPr>
        <p:grpSp>
          <p:nvGrpSpPr>
            <p:cNvPr id="40" name="Group 39"/>
            <p:cNvGrpSpPr/>
            <p:nvPr/>
          </p:nvGrpSpPr>
          <p:grpSpPr>
            <a:xfrm>
              <a:off x="6969918" y="2404269"/>
              <a:ext cx="4833939" cy="3131242"/>
              <a:chOff x="5855493" y="2232666"/>
              <a:chExt cx="4833939" cy="3131242"/>
            </a:xfrm>
          </p:grpSpPr>
          <p:sp>
            <p:nvSpPr>
              <p:cNvPr id="20" name="TextBox 19"/>
              <p:cNvSpPr txBox="1"/>
              <p:nvPr/>
            </p:nvSpPr>
            <p:spPr>
              <a:xfrm>
                <a:off x="8072438" y="3524577"/>
                <a:ext cx="400050" cy="523220"/>
              </a:xfrm>
              <a:prstGeom prst="rect">
                <a:avLst/>
              </a:prstGeom>
              <a:noFill/>
            </p:spPr>
            <p:txBody>
              <a:bodyPr wrap="square" rtlCol="0">
                <a:spAutoFit/>
              </a:bodyPr>
              <a:lstStyle/>
              <a:p>
                <a:r>
                  <a:rPr lang="en-ZA" sz="2800" b="1" dirty="0" smtClean="0">
                    <a:latin typeface="Tahoma" panose="020B0604030504040204" pitchFamily="34" charset="0"/>
                    <a:ea typeface="Tahoma" panose="020B0604030504040204" pitchFamily="34" charset="0"/>
                    <a:cs typeface="Tahoma" panose="020B0604030504040204" pitchFamily="34" charset="0"/>
                  </a:rPr>
                  <a:t>c</a:t>
                </a:r>
                <a:endParaRPr lang="en-ZA" sz="2800" b="1" dirty="0">
                  <a:latin typeface="Tahoma" panose="020B0604030504040204" pitchFamily="34" charset="0"/>
                  <a:ea typeface="Tahoma" panose="020B0604030504040204" pitchFamily="34" charset="0"/>
                  <a:cs typeface="Tahoma" panose="020B0604030504040204" pitchFamily="34" charset="0"/>
                </a:endParaRPr>
              </a:p>
            </p:txBody>
          </p:sp>
          <p:sp>
            <p:nvSpPr>
              <p:cNvPr id="25" name="TextBox 24"/>
              <p:cNvSpPr txBox="1"/>
              <p:nvPr/>
            </p:nvSpPr>
            <p:spPr>
              <a:xfrm>
                <a:off x="9172575" y="3598232"/>
                <a:ext cx="300038" cy="400110"/>
              </a:xfrm>
              <a:prstGeom prst="rect">
                <a:avLst/>
              </a:prstGeom>
              <a:noFill/>
            </p:spPr>
            <p:txBody>
              <a:bodyPr wrap="square" rtlCol="0">
                <a:spAutoFit/>
              </a:bodyPr>
              <a:lstStyle/>
              <a:p>
                <a:r>
                  <a:rPr lang="en-ZA" sz="2000" b="1" dirty="0" smtClean="0">
                    <a:latin typeface="Tahoma" panose="020B0604030504040204" pitchFamily="34" charset="0"/>
                    <a:ea typeface="Tahoma" panose="020B0604030504040204" pitchFamily="34" charset="0"/>
                    <a:cs typeface="Tahoma" panose="020B0604030504040204" pitchFamily="34" charset="0"/>
                  </a:rPr>
                  <a:t>D</a:t>
                </a:r>
                <a:endParaRPr lang="en-ZA" sz="2000" b="1" dirty="0">
                  <a:latin typeface="Tahoma" panose="020B0604030504040204" pitchFamily="34" charset="0"/>
                  <a:ea typeface="Tahoma" panose="020B0604030504040204" pitchFamily="34" charset="0"/>
                  <a:cs typeface="Tahoma" panose="020B0604030504040204" pitchFamily="34" charset="0"/>
                </a:endParaRPr>
              </a:p>
            </p:txBody>
          </p:sp>
          <p:grpSp>
            <p:nvGrpSpPr>
              <p:cNvPr id="39" name="Group 38"/>
              <p:cNvGrpSpPr/>
              <p:nvPr/>
            </p:nvGrpSpPr>
            <p:grpSpPr>
              <a:xfrm>
                <a:off x="5855493" y="2232666"/>
                <a:ext cx="4833939" cy="3131242"/>
                <a:chOff x="5855493" y="2255206"/>
                <a:chExt cx="4833939" cy="3131242"/>
              </a:xfrm>
            </p:grpSpPr>
            <p:grpSp>
              <p:nvGrpSpPr>
                <p:cNvPr id="38" name="Group 37"/>
                <p:cNvGrpSpPr/>
                <p:nvPr/>
              </p:nvGrpSpPr>
              <p:grpSpPr>
                <a:xfrm>
                  <a:off x="5855493" y="2255206"/>
                  <a:ext cx="4833939" cy="3086161"/>
                  <a:chOff x="5855493" y="2300287"/>
                  <a:chExt cx="4833939" cy="3086161"/>
                </a:xfrm>
              </p:grpSpPr>
              <p:sp>
                <p:nvSpPr>
                  <p:cNvPr id="21" name="TextBox 20"/>
                  <p:cNvSpPr txBox="1"/>
                  <p:nvPr/>
                </p:nvSpPr>
                <p:spPr>
                  <a:xfrm>
                    <a:off x="7108031" y="2300287"/>
                    <a:ext cx="471487" cy="461665"/>
                  </a:xfrm>
                  <a:prstGeom prst="rect">
                    <a:avLst/>
                  </a:prstGeom>
                  <a:noFill/>
                </p:spPr>
                <p:txBody>
                  <a:bodyPr wrap="square" rtlCol="0">
                    <a:spAutoFit/>
                  </a:bodyPr>
                  <a:lstStyle/>
                  <a:p>
                    <a:r>
                      <a:rPr lang="en-ZA" sz="2400" b="1" dirty="0" smtClean="0">
                        <a:latin typeface="Tahoma" panose="020B0604030504040204" pitchFamily="34" charset="0"/>
                        <a:ea typeface="Tahoma" panose="020B0604030504040204" pitchFamily="34" charset="0"/>
                        <a:cs typeface="Tahoma" panose="020B0604030504040204" pitchFamily="34" charset="0"/>
                      </a:rPr>
                      <a:t> S</a:t>
                    </a:r>
                    <a:endParaRPr lang="en-ZA" sz="2400" b="1" dirty="0">
                      <a:latin typeface="Tahoma" panose="020B0604030504040204" pitchFamily="34" charset="0"/>
                      <a:ea typeface="Tahoma" panose="020B0604030504040204" pitchFamily="34" charset="0"/>
                      <a:cs typeface="Tahoma" panose="020B0604030504040204" pitchFamily="34" charset="0"/>
                    </a:endParaRPr>
                  </a:p>
                </p:txBody>
              </p:sp>
              <p:sp>
                <p:nvSpPr>
                  <p:cNvPr id="22" name="TextBox 21"/>
                  <p:cNvSpPr txBox="1"/>
                  <p:nvPr/>
                </p:nvSpPr>
                <p:spPr>
                  <a:xfrm>
                    <a:off x="7122319" y="4986338"/>
                    <a:ext cx="471487" cy="400110"/>
                  </a:xfrm>
                  <a:prstGeom prst="rect">
                    <a:avLst/>
                  </a:prstGeom>
                  <a:noFill/>
                </p:spPr>
                <p:txBody>
                  <a:bodyPr wrap="square" rtlCol="0">
                    <a:spAutoFit/>
                  </a:bodyPr>
                  <a:lstStyle/>
                  <a:p>
                    <a:r>
                      <a:rPr lang="en-ZA" sz="2000" b="1" dirty="0" smtClean="0">
                        <a:latin typeface="Tahoma" panose="020B0604030504040204" pitchFamily="34" charset="0"/>
                        <a:ea typeface="Tahoma" panose="020B0604030504040204" pitchFamily="34" charset="0"/>
                        <a:cs typeface="Tahoma" panose="020B0604030504040204" pitchFamily="34" charset="0"/>
                      </a:rPr>
                      <a:t> P</a:t>
                    </a:r>
                    <a:endParaRPr lang="en-ZA" sz="2000" b="1" dirty="0">
                      <a:latin typeface="Tahoma" panose="020B0604030504040204" pitchFamily="34" charset="0"/>
                      <a:ea typeface="Tahoma" panose="020B0604030504040204" pitchFamily="34" charset="0"/>
                      <a:cs typeface="Tahoma" panose="020B0604030504040204" pitchFamily="34" charset="0"/>
                    </a:endParaRPr>
                  </a:p>
                </p:txBody>
              </p:sp>
              <p:grpSp>
                <p:nvGrpSpPr>
                  <p:cNvPr id="37" name="Group 36"/>
                  <p:cNvGrpSpPr/>
                  <p:nvPr/>
                </p:nvGrpSpPr>
                <p:grpSpPr>
                  <a:xfrm>
                    <a:off x="5855493" y="2714190"/>
                    <a:ext cx="4833939" cy="2314575"/>
                    <a:chOff x="5867400" y="2671763"/>
                    <a:chExt cx="4833939" cy="2314575"/>
                  </a:xfrm>
                </p:grpSpPr>
                <p:sp>
                  <p:nvSpPr>
                    <p:cNvPr id="17" name="Oval 16"/>
                    <p:cNvSpPr/>
                    <p:nvPr/>
                  </p:nvSpPr>
                  <p:spPr>
                    <a:xfrm>
                      <a:off x="5867400" y="3243263"/>
                      <a:ext cx="1071563" cy="10858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dirty="0" smtClean="0"/>
                        <a:t>Stage</a:t>
                      </a:r>
                    </a:p>
                    <a:p>
                      <a:pPr algn="ctr"/>
                      <a:r>
                        <a:rPr lang="en-ZA" dirty="0"/>
                        <a:t>1</a:t>
                      </a:r>
                    </a:p>
                  </p:txBody>
                </p:sp>
                <p:grpSp>
                  <p:nvGrpSpPr>
                    <p:cNvPr id="36" name="Group 35"/>
                    <p:cNvGrpSpPr/>
                    <p:nvPr/>
                  </p:nvGrpSpPr>
                  <p:grpSpPr>
                    <a:xfrm>
                      <a:off x="6929438" y="2671763"/>
                      <a:ext cx="3771901" cy="2314575"/>
                      <a:chOff x="6929438" y="2671763"/>
                      <a:chExt cx="3771901" cy="2314575"/>
                    </a:xfrm>
                  </p:grpSpPr>
                  <p:cxnSp>
                    <p:nvCxnSpPr>
                      <p:cNvPr id="11" name="Straight Arrow Connector 10"/>
                      <p:cNvCxnSpPr/>
                      <p:nvPr/>
                    </p:nvCxnSpPr>
                    <p:spPr>
                      <a:xfrm flipH="1">
                        <a:off x="7343775" y="2671763"/>
                        <a:ext cx="14288" cy="2314575"/>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929438" y="3786187"/>
                        <a:ext cx="1171575" cy="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0" idx="3"/>
                      </p:cNvCxnSpPr>
                      <p:nvPr/>
                    </p:nvCxnSpPr>
                    <p:spPr>
                      <a:xfrm>
                        <a:off x="8472488" y="3786187"/>
                        <a:ext cx="5715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5" idx="0"/>
                      </p:cNvCxnSpPr>
                      <p:nvPr/>
                    </p:nvCxnSpPr>
                    <p:spPr>
                      <a:xfrm flipH="1" flipV="1">
                        <a:off x="7593806" y="2671763"/>
                        <a:ext cx="1728788" cy="926469"/>
                      </a:xfrm>
                      <a:prstGeom prst="straightConnector1">
                        <a:avLst/>
                      </a:prstGeom>
                      <a:ln w="381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5" idx="2"/>
                      </p:cNvCxnSpPr>
                      <p:nvPr/>
                    </p:nvCxnSpPr>
                    <p:spPr>
                      <a:xfrm flipH="1">
                        <a:off x="7593806" y="3998342"/>
                        <a:ext cx="1728788" cy="987996"/>
                      </a:xfrm>
                      <a:prstGeom prst="straightConnector1">
                        <a:avLst/>
                      </a:prstGeom>
                      <a:ln w="381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9501189" y="3798287"/>
                        <a:ext cx="1200150" cy="269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9886950" y="2761952"/>
                        <a:ext cx="14288" cy="222438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grpSp>
            <p:sp>
              <p:nvSpPr>
                <p:cNvPr id="34" name="TextBox 33"/>
                <p:cNvSpPr txBox="1"/>
                <p:nvPr/>
              </p:nvSpPr>
              <p:spPr>
                <a:xfrm>
                  <a:off x="9715500" y="2404269"/>
                  <a:ext cx="385764" cy="400110"/>
                </a:xfrm>
                <a:prstGeom prst="rect">
                  <a:avLst/>
                </a:prstGeom>
                <a:noFill/>
              </p:spPr>
              <p:txBody>
                <a:bodyPr wrap="square" rtlCol="0">
                  <a:spAutoFit/>
                </a:bodyPr>
                <a:lstStyle/>
                <a:p>
                  <a:r>
                    <a:rPr lang="en-ZA" sz="2000" b="1" dirty="0" smtClean="0">
                      <a:latin typeface="Tahoma" panose="020B0604030504040204" pitchFamily="34" charset="0"/>
                      <a:ea typeface="Tahoma" panose="020B0604030504040204" pitchFamily="34" charset="0"/>
                      <a:cs typeface="Tahoma" panose="020B0604030504040204" pitchFamily="34" charset="0"/>
                    </a:rPr>
                    <a:t>T</a:t>
                  </a:r>
                  <a:endParaRPr lang="en-ZA" sz="2000" b="1" dirty="0">
                    <a:latin typeface="Tahoma" panose="020B0604030504040204" pitchFamily="34" charset="0"/>
                    <a:ea typeface="Tahoma" panose="020B0604030504040204" pitchFamily="34" charset="0"/>
                    <a:cs typeface="Tahoma" panose="020B0604030504040204" pitchFamily="34" charset="0"/>
                  </a:endParaRPr>
                </a:p>
              </p:txBody>
            </p:sp>
            <p:sp>
              <p:nvSpPr>
                <p:cNvPr id="35" name="TextBox 34"/>
                <p:cNvSpPr txBox="1"/>
                <p:nvPr/>
              </p:nvSpPr>
              <p:spPr>
                <a:xfrm>
                  <a:off x="9715500" y="4986338"/>
                  <a:ext cx="385764" cy="400110"/>
                </a:xfrm>
                <a:prstGeom prst="rect">
                  <a:avLst/>
                </a:prstGeom>
                <a:noFill/>
              </p:spPr>
              <p:txBody>
                <a:bodyPr wrap="square" rtlCol="0">
                  <a:spAutoFit/>
                </a:bodyPr>
                <a:lstStyle/>
                <a:p>
                  <a:r>
                    <a:rPr lang="en-ZA" sz="2000" b="1" dirty="0" smtClean="0">
                      <a:latin typeface="Tahoma" panose="020B0604030504040204" pitchFamily="34" charset="0"/>
                      <a:ea typeface="Tahoma" panose="020B0604030504040204" pitchFamily="34" charset="0"/>
                      <a:cs typeface="Tahoma" panose="020B0604030504040204" pitchFamily="34" charset="0"/>
                    </a:rPr>
                    <a:t>R</a:t>
                  </a:r>
                  <a:endParaRPr lang="en-ZA" sz="2000" b="1" dirty="0">
                    <a:latin typeface="Tahoma" panose="020B0604030504040204" pitchFamily="34" charset="0"/>
                    <a:ea typeface="Tahoma" panose="020B0604030504040204" pitchFamily="34" charset="0"/>
                    <a:cs typeface="Tahoma" panose="020B0604030504040204" pitchFamily="34" charset="0"/>
                  </a:endParaRPr>
                </a:p>
              </p:txBody>
            </p:sp>
          </p:grpSp>
        </p:grpSp>
        <p:sp>
          <p:nvSpPr>
            <p:cNvPr id="41" name="TextBox 40"/>
            <p:cNvSpPr txBox="1"/>
            <p:nvPr/>
          </p:nvSpPr>
          <p:spPr>
            <a:xfrm>
              <a:off x="9530496" y="4547394"/>
              <a:ext cx="585788" cy="400110"/>
            </a:xfrm>
            <a:prstGeom prst="rect">
              <a:avLst/>
            </a:prstGeom>
            <a:noFill/>
          </p:spPr>
          <p:txBody>
            <a:bodyPr wrap="square" rtlCol="0">
              <a:spAutoFit/>
            </a:bodyPr>
            <a:lstStyle/>
            <a:p>
              <a:r>
                <a:rPr lang="en-ZA" sz="2000" b="1" dirty="0" smtClean="0">
                  <a:latin typeface="Tahoma" panose="020B0604030504040204" pitchFamily="34" charset="0"/>
                  <a:ea typeface="Tahoma" panose="020B0604030504040204" pitchFamily="34" charset="0"/>
                  <a:cs typeface="Tahoma" panose="020B0604030504040204" pitchFamily="34" charset="0"/>
                </a:rPr>
                <a:t>M</a:t>
              </a:r>
              <a:endParaRPr lang="en-ZA" sz="2000" b="1" dirty="0">
                <a:latin typeface="Tahoma" panose="020B0604030504040204" pitchFamily="34" charset="0"/>
                <a:ea typeface="Tahoma" panose="020B0604030504040204" pitchFamily="34" charset="0"/>
                <a:cs typeface="Tahoma" panose="020B0604030504040204" pitchFamily="34" charset="0"/>
              </a:endParaRPr>
            </a:p>
          </p:txBody>
        </p:sp>
        <p:pic>
          <p:nvPicPr>
            <p:cNvPr id="42" name="Picture 41"/>
            <p:cNvPicPr>
              <a:picLocks noChangeAspect="1"/>
            </p:cNvPicPr>
            <p:nvPr/>
          </p:nvPicPr>
          <p:blipFill>
            <a:blip r:embed="rId3"/>
            <a:stretch>
              <a:fillRect/>
            </a:stretch>
          </p:blipFill>
          <p:spPr>
            <a:xfrm>
              <a:off x="9500274" y="2959129"/>
              <a:ext cx="646232" cy="542591"/>
            </a:xfrm>
            <a:prstGeom prst="rect">
              <a:avLst/>
            </a:prstGeom>
          </p:spPr>
        </p:pic>
      </p:grpSp>
    </p:spTree>
    <p:extLst>
      <p:ext uri="{BB962C8B-B14F-4D97-AF65-F5344CB8AC3E}">
        <p14:creationId xmlns:p14="http://schemas.microsoft.com/office/powerpoint/2010/main" val="1835499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023"/>
            <a:ext cx="10515600" cy="1325563"/>
          </a:xfrm>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METHODOLOGY</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4252687" y="1185921"/>
            <a:ext cx="2264228" cy="369332"/>
          </a:xfrm>
          <a:prstGeom prst="rect">
            <a:avLst/>
          </a:prstGeom>
          <a:noFill/>
        </p:spPr>
        <p:txBody>
          <a:bodyPr wrap="square" rtlCol="0">
            <a:spAutoFit/>
          </a:bodyPr>
          <a:lstStyle/>
          <a:p>
            <a:pPr algn="ctr"/>
            <a:r>
              <a:rPr lang="en-ZA" b="1" dirty="0" smtClean="0"/>
              <a:t>Multi Method Design </a:t>
            </a:r>
            <a:endParaRPr lang="en-ZA" b="1" dirty="0"/>
          </a:p>
        </p:txBody>
      </p:sp>
      <p:grpSp>
        <p:nvGrpSpPr>
          <p:cNvPr id="52" name="Group 51"/>
          <p:cNvGrpSpPr/>
          <p:nvPr/>
        </p:nvGrpSpPr>
        <p:grpSpPr>
          <a:xfrm>
            <a:off x="522514" y="1591899"/>
            <a:ext cx="10247086" cy="4779871"/>
            <a:chOff x="522514" y="1591899"/>
            <a:chExt cx="10247086" cy="4779871"/>
          </a:xfrm>
        </p:grpSpPr>
        <p:grpSp>
          <p:nvGrpSpPr>
            <p:cNvPr id="26" name="Group 25"/>
            <p:cNvGrpSpPr/>
            <p:nvPr/>
          </p:nvGrpSpPr>
          <p:grpSpPr>
            <a:xfrm>
              <a:off x="522515" y="1591899"/>
              <a:ext cx="10247085" cy="2979169"/>
              <a:chOff x="537029" y="2144373"/>
              <a:chExt cx="10247085" cy="2979169"/>
            </a:xfrm>
          </p:grpSpPr>
          <p:sp>
            <p:nvSpPr>
              <p:cNvPr id="4" name="Rectangle 3"/>
              <p:cNvSpPr/>
              <p:nvPr/>
            </p:nvSpPr>
            <p:spPr>
              <a:xfrm>
                <a:off x="3802743" y="2144373"/>
                <a:ext cx="3222172" cy="1103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Evidence of the performance of the RCP in terms of efficiency and effectiveness.</a:t>
                </a:r>
                <a:endParaRPr lang="en-ZA" dirty="0"/>
              </a:p>
            </p:txBody>
          </p:sp>
          <p:sp>
            <p:nvSpPr>
              <p:cNvPr id="5" name="TextBox 4"/>
              <p:cNvSpPr txBox="1"/>
              <p:nvPr/>
            </p:nvSpPr>
            <p:spPr>
              <a:xfrm>
                <a:off x="1582058" y="3073197"/>
                <a:ext cx="1988456" cy="369332"/>
              </a:xfrm>
              <a:prstGeom prst="rect">
                <a:avLst/>
              </a:prstGeom>
              <a:noFill/>
            </p:spPr>
            <p:txBody>
              <a:bodyPr wrap="square" rtlCol="0">
                <a:spAutoFit/>
              </a:bodyPr>
              <a:lstStyle/>
              <a:p>
                <a:r>
                  <a:rPr lang="en-ZA" b="1" dirty="0" smtClean="0"/>
                  <a:t>Qualitative study</a:t>
                </a:r>
                <a:endParaRPr lang="en-ZA" b="1" dirty="0"/>
              </a:p>
            </p:txBody>
          </p:sp>
          <p:sp>
            <p:nvSpPr>
              <p:cNvPr id="9" name="TextBox 8"/>
              <p:cNvSpPr txBox="1"/>
              <p:nvPr/>
            </p:nvSpPr>
            <p:spPr>
              <a:xfrm>
                <a:off x="7445828" y="3062792"/>
                <a:ext cx="2162629" cy="369332"/>
              </a:xfrm>
              <a:prstGeom prst="rect">
                <a:avLst/>
              </a:prstGeom>
              <a:noFill/>
            </p:spPr>
            <p:txBody>
              <a:bodyPr wrap="square" rtlCol="0">
                <a:spAutoFit/>
              </a:bodyPr>
              <a:lstStyle/>
              <a:p>
                <a:r>
                  <a:rPr lang="en-ZA" b="1" dirty="0" smtClean="0"/>
                  <a:t>Quantitative study</a:t>
                </a:r>
                <a:endParaRPr lang="en-ZA" b="1" dirty="0"/>
              </a:p>
            </p:txBody>
          </p:sp>
          <p:cxnSp>
            <p:nvCxnSpPr>
              <p:cNvPr id="15" name="Elbow Connector 14"/>
              <p:cNvCxnSpPr>
                <a:stCxn id="5" idx="0"/>
              </p:cNvCxnSpPr>
              <p:nvPr/>
            </p:nvCxnSpPr>
            <p:spPr>
              <a:xfrm rot="5400000" flipH="1" flipV="1">
                <a:off x="2908403" y="2294970"/>
                <a:ext cx="446110" cy="1110344"/>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9" idx="0"/>
              </p:cNvCxnSpPr>
              <p:nvPr/>
            </p:nvCxnSpPr>
            <p:spPr>
              <a:xfrm rot="16200000" flipV="1">
                <a:off x="7623490" y="2159139"/>
                <a:ext cx="435706" cy="1371600"/>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p:cNvCxnSpPr>
              <p:nvPr/>
            </p:nvCxnSpPr>
            <p:spPr>
              <a:xfrm flipH="1">
                <a:off x="2554516" y="3442529"/>
                <a:ext cx="21770" cy="5343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2"/>
              </p:cNvCxnSpPr>
              <p:nvPr/>
            </p:nvCxnSpPr>
            <p:spPr>
              <a:xfrm>
                <a:off x="8527143" y="3432124"/>
                <a:ext cx="0" cy="5447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7029" y="3976913"/>
                <a:ext cx="4717141" cy="1146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Determine the efficiency </a:t>
                </a:r>
                <a:r>
                  <a:rPr lang="en-ZA" dirty="0"/>
                  <a:t>in the delivery of the </a:t>
                </a:r>
                <a:r>
                  <a:rPr lang="en-ZA" dirty="0" smtClean="0"/>
                  <a:t>programme particularly assessing the adequacy of inputs.</a:t>
                </a:r>
                <a:endParaRPr lang="en-ZA" dirty="0"/>
              </a:p>
            </p:txBody>
          </p:sp>
          <p:sp>
            <p:nvSpPr>
              <p:cNvPr id="23" name="Rectangle 22"/>
              <p:cNvSpPr/>
              <p:nvPr/>
            </p:nvSpPr>
            <p:spPr>
              <a:xfrm>
                <a:off x="6415315" y="3976912"/>
                <a:ext cx="4368799" cy="1146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Determine </a:t>
                </a:r>
                <a:r>
                  <a:rPr lang="en-ZA" dirty="0"/>
                  <a:t>the effectiveness of the programme in terms of </a:t>
                </a:r>
                <a:r>
                  <a:rPr lang="en-ZA" dirty="0" smtClean="0"/>
                  <a:t>outputs.</a:t>
                </a:r>
                <a:endParaRPr lang="en-ZA" dirty="0"/>
              </a:p>
            </p:txBody>
          </p:sp>
        </p:grpSp>
        <p:sp>
          <p:nvSpPr>
            <p:cNvPr id="24" name="Rectangle 23"/>
            <p:cNvSpPr/>
            <p:nvPr/>
          </p:nvSpPr>
          <p:spPr>
            <a:xfrm>
              <a:off x="762000" y="4770121"/>
              <a:ext cx="3556000"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Observations</a:t>
              </a:r>
              <a:endParaRPr lang="en-ZA" dirty="0"/>
            </a:p>
          </p:txBody>
        </p:sp>
        <p:sp>
          <p:nvSpPr>
            <p:cNvPr id="25" name="Rectangle 24"/>
            <p:cNvSpPr/>
            <p:nvPr/>
          </p:nvSpPr>
          <p:spPr>
            <a:xfrm>
              <a:off x="762000" y="5752945"/>
              <a:ext cx="3556000" cy="618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Document Analysis</a:t>
              </a:r>
              <a:endParaRPr lang="en-ZA" dirty="0"/>
            </a:p>
          </p:txBody>
        </p:sp>
        <p:sp>
          <p:nvSpPr>
            <p:cNvPr id="27" name="Rectangle 26"/>
            <p:cNvSpPr/>
            <p:nvPr/>
          </p:nvSpPr>
          <p:spPr>
            <a:xfrm>
              <a:off x="7097487" y="4770121"/>
              <a:ext cx="3439884"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Questionnaires</a:t>
              </a:r>
              <a:endParaRPr lang="en-ZA" dirty="0"/>
            </a:p>
          </p:txBody>
        </p:sp>
        <p:sp>
          <p:nvSpPr>
            <p:cNvPr id="28" name="Rectangle 27"/>
            <p:cNvSpPr/>
            <p:nvPr/>
          </p:nvSpPr>
          <p:spPr>
            <a:xfrm>
              <a:off x="7097487" y="5752945"/>
              <a:ext cx="3439884" cy="618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Questionnaire</a:t>
              </a:r>
              <a:endParaRPr lang="en-ZA" dirty="0"/>
            </a:p>
          </p:txBody>
        </p:sp>
        <p:cxnSp>
          <p:nvCxnSpPr>
            <p:cNvPr id="30" name="Straight Arrow Connector 29"/>
            <p:cNvCxnSpPr>
              <a:stCxn id="24" idx="3"/>
              <a:endCxn id="23" idx="1"/>
            </p:cNvCxnSpPr>
            <p:nvPr/>
          </p:nvCxnSpPr>
          <p:spPr>
            <a:xfrm flipV="1">
              <a:off x="4318000" y="3997753"/>
              <a:ext cx="2082801" cy="11642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3"/>
              <a:endCxn id="23" idx="1"/>
            </p:cNvCxnSpPr>
            <p:nvPr/>
          </p:nvCxnSpPr>
          <p:spPr>
            <a:xfrm flipV="1">
              <a:off x="4318000" y="3997753"/>
              <a:ext cx="2082801" cy="20646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1"/>
              <a:endCxn id="22" idx="3"/>
            </p:cNvCxnSpPr>
            <p:nvPr/>
          </p:nvCxnSpPr>
          <p:spPr>
            <a:xfrm flipH="1" flipV="1">
              <a:off x="5239656" y="3997754"/>
              <a:ext cx="1857831" cy="11642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8" idx="1"/>
              <a:endCxn id="22" idx="3"/>
            </p:cNvCxnSpPr>
            <p:nvPr/>
          </p:nvCxnSpPr>
          <p:spPr>
            <a:xfrm flipH="1" flipV="1">
              <a:off x="5239656" y="3997754"/>
              <a:ext cx="1857831" cy="20646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Curved Connector 40"/>
            <p:cNvCxnSpPr>
              <a:stCxn id="22" idx="1"/>
              <a:endCxn id="24" idx="1"/>
            </p:cNvCxnSpPr>
            <p:nvPr/>
          </p:nvCxnSpPr>
          <p:spPr>
            <a:xfrm rot="10800000" flipH="1" flipV="1">
              <a:off x="522514" y="3997753"/>
              <a:ext cx="239485" cy="1164253"/>
            </a:xfrm>
            <a:prstGeom prst="curvedConnector3">
              <a:avLst>
                <a:gd name="adj1" fmla="val -95455"/>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22" idx="1"/>
              <a:endCxn id="25" idx="1"/>
            </p:cNvCxnSpPr>
            <p:nvPr/>
          </p:nvCxnSpPr>
          <p:spPr>
            <a:xfrm rot="10800000" flipH="1" flipV="1">
              <a:off x="522514" y="3997754"/>
              <a:ext cx="239485" cy="2064604"/>
            </a:xfrm>
            <a:prstGeom prst="curvedConnector3">
              <a:avLst>
                <a:gd name="adj1" fmla="val -14394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p:cNvCxnSpPr>
              <a:stCxn id="23" idx="3"/>
              <a:endCxn id="27" idx="3"/>
            </p:cNvCxnSpPr>
            <p:nvPr/>
          </p:nvCxnSpPr>
          <p:spPr>
            <a:xfrm flipH="1">
              <a:off x="10537371" y="3997753"/>
              <a:ext cx="232229" cy="1164254"/>
            </a:xfrm>
            <a:prstGeom prst="curvedConnector3">
              <a:avLst>
                <a:gd name="adj1" fmla="val -98437"/>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23" idx="3"/>
              <a:endCxn id="28" idx="3"/>
            </p:cNvCxnSpPr>
            <p:nvPr/>
          </p:nvCxnSpPr>
          <p:spPr>
            <a:xfrm flipH="1">
              <a:off x="10537371" y="3997753"/>
              <a:ext cx="232229" cy="2064604"/>
            </a:xfrm>
            <a:prstGeom prst="curvedConnector3">
              <a:avLst>
                <a:gd name="adj1" fmla="val -135937"/>
              </a:avLst>
            </a:prstGeom>
            <a:ln w="28575">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404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SAMPLING CRITERIA</a:t>
            </a:r>
            <a:endParaRPr lang="en-ZA"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ZA" dirty="0" smtClean="0"/>
              <a:t>10</a:t>
            </a:r>
            <a:r>
              <a:rPr lang="en-ZA" dirty="0"/>
              <a:t>% of the schools with the </a:t>
            </a:r>
            <a:r>
              <a:rPr lang="en-ZA" dirty="0" smtClean="0"/>
              <a:t>RCP from </a:t>
            </a:r>
            <a:r>
              <a:rPr lang="en-ZA" dirty="0"/>
              <a:t>each of the 10 </a:t>
            </a:r>
            <a:r>
              <a:rPr lang="en-ZA" dirty="0" smtClean="0"/>
              <a:t>regions</a:t>
            </a:r>
          </a:p>
          <a:p>
            <a:pPr marL="514350" indent="-514350">
              <a:buFont typeface="+mj-lt"/>
              <a:buAutoNum type="arabicPeriod"/>
            </a:pPr>
            <a:r>
              <a:rPr lang="en-ZA" dirty="0" smtClean="0"/>
              <a:t>RCP </a:t>
            </a:r>
            <a:r>
              <a:rPr lang="en-ZA" dirty="0"/>
              <a:t>classes </a:t>
            </a:r>
            <a:r>
              <a:rPr lang="en-ZA" dirty="0" smtClean="0"/>
              <a:t>started in 2014</a:t>
            </a:r>
          </a:p>
          <a:p>
            <a:pPr marL="514350" indent="-514350">
              <a:buFont typeface="+mj-lt"/>
              <a:buAutoNum type="arabicPeriod"/>
            </a:pPr>
            <a:r>
              <a:rPr lang="en-ZA" dirty="0"/>
              <a:t> </a:t>
            </a:r>
            <a:r>
              <a:rPr lang="en-ZA" dirty="0" smtClean="0"/>
              <a:t>Sub regions </a:t>
            </a:r>
          </a:p>
          <a:p>
            <a:pPr marL="514350" indent="-514350">
              <a:buFont typeface="+mj-lt"/>
              <a:buAutoNum type="arabicPeriod"/>
            </a:pPr>
            <a:r>
              <a:rPr lang="en-ZA" dirty="0" smtClean="0"/>
              <a:t>Locale </a:t>
            </a:r>
            <a:r>
              <a:rPr lang="en-ZA" dirty="0"/>
              <a:t>within which schools were situated</a:t>
            </a:r>
            <a:endParaRPr lang="en-ZA" dirty="0" smtClean="0"/>
          </a:p>
          <a:p>
            <a:pPr marL="514350" indent="-514350">
              <a:buFont typeface="+mj-lt"/>
              <a:buAutoNum type="arabicPeriod"/>
            </a:pPr>
            <a:endParaRPr lang="en-ZA" dirty="0"/>
          </a:p>
          <a:p>
            <a:pPr marL="0" indent="0">
              <a:buNone/>
            </a:pPr>
            <a:endParaRPr lang="en-ZA" dirty="0"/>
          </a:p>
        </p:txBody>
      </p:sp>
    </p:spTree>
    <p:extLst>
      <p:ext uri="{BB962C8B-B14F-4D97-AF65-F5344CB8AC3E}">
        <p14:creationId xmlns:p14="http://schemas.microsoft.com/office/powerpoint/2010/main" val="237676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NO OF SCHOOLS SAMPLED PER REGION</a:t>
            </a:r>
            <a:endParaRPr lang="en-ZA" b="1"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p:cNvPicPr>
            <a:picLocks noChangeAspect="1"/>
          </p:cNvPicPr>
          <p:nvPr/>
        </p:nvPicPr>
        <p:blipFill>
          <a:blip r:embed="rId3"/>
          <a:stretch>
            <a:fillRect/>
          </a:stretch>
        </p:blipFill>
        <p:spPr>
          <a:xfrm>
            <a:off x="1727201" y="2038350"/>
            <a:ext cx="8834676" cy="4271068"/>
          </a:xfrm>
          <a:prstGeom prst="rect">
            <a:avLst/>
          </a:prstGeom>
        </p:spPr>
      </p:pic>
    </p:spTree>
    <p:extLst>
      <p:ext uri="{BB962C8B-B14F-4D97-AF65-F5344CB8AC3E}">
        <p14:creationId xmlns:p14="http://schemas.microsoft.com/office/powerpoint/2010/main" val="4103230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latin typeface="Tahoma" panose="020B0604030504040204" pitchFamily="34" charset="0"/>
                <a:ea typeface="Tahoma" panose="020B0604030504040204" pitchFamily="34" charset="0"/>
                <a:cs typeface="Tahoma" panose="020B0604030504040204" pitchFamily="34" charset="0"/>
              </a:rPr>
              <a:t>INSTRUMENTATION</a:t>
            </a:r>
            <a:endParaRPr lang="en-ZA" b="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3"/>
          <a:stretch>
            <a:fillRect/>
          </a:stretch>
        </p:blipFill>
        <p:spPr>
          <a:xfrm>
            <a:off x="1681782" y="1701374"/>
            <a:ext cx="8828435" cy="3455251"/>
          </a:xfrm>
          <a:prstGeom prst="rect">
            <a:avLst/>
          </a:prstGeom>
        </p:spPr>
      </p:pic>
    </p:spTree>
    <p:extLst>
      <p:ext uri="{BB962C8B-B14F-4D97-AF65-F5344CB8AC3E}">
        <p14:creationId xmlns:p14="http://schemas.microsoft.com/office/powerpoint/2010/main" val="2075929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2098</TotalTime>
  <Words>1820</Words>
  <Application>Microsoft Office PowerPoint</Application>
  <PresentationFormat>Widescreen</PresentationFormat>
  <Paragraphs>184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Tahoma</vt:lpstr>
      <vt:lpstr>Times New Roman</vt:lpstr>
      <vt:lpstr>Office Theme</vt:lpstr>
      <vt:lpstr>The Effect of Performance Targets on Reception Class Teachers’ Pedagogical Approaches – Evidence from Practice.</vt:lpstr>
      <vt:lpstr>INTRODUCTION</vt:lpstr>
      <vt:lpstr>PURPOSE </vt:lpstr>
      <vt:lpstr>LITERATURE REVIEW</vt:lpstr>
      <vt:lpstr>THEORETICAL FRAMEWORK</vt:lpstr>
      <vt:lpstr>METHODOLOGY</vt:lpstr>
      <vt:lpstr>SAMPLING CRITERIA</vt:lpstr>
      <vt:lpstr>NO OF SCHOOLS SAMPLED PER REGION</vt:lpstr>
      <vt:lpstr>INSTRUMENTATION</vt:lpstr>
      <vt:lpstr>RCP TEACHERS DEMOGRAPHICS</vt:lpstr>
      <vt:lpstr>PowerPoint Presentation</vt:lpstr>
      <vt:lpstr>RESULTS AND FINDINGS</vt:lpstr>
      <vt:lpstr>PowerPoint Presentation</vt:lpstr>
      <vt:lpstr>PowerPoint Presentation</vt:lpstr>
      <vt:lpstr>Observations</vt:lpstr>
      <vt:lpstr>DISCUSSIONS AND CONCLUSIONS</vt:lpstr>
      <vt:lpstr>Recommendations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MOBE RECEPTION CLASS PROGRAMME</dc:title>
  <dc:creator>GAOTLHOBOGWE,  M. (DR.)</dc:creator>
  <cp:lastModifiedBy>GAOTLHOBOGWE,  M. (DR.)</cp:lastModifiedBy>
  <cp:revision>161</cp:revision>
  <cp:lastPrinted>2019-05-20T05:30:29Z</cp:lastPrinted>
  <dcterms:created xsi:type="dcterms:W3CDTF">2018-08-08T12:19:28Z</dcterms:created>
  <dcterms:modified xsi:type="dcterms:W3CDTF">2019-05-20T05:41:24Z</dcterms:modified>
</cp:coreProperties>
</file>